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4"/>
  </p:sldMasterIdLst>
  <p:notesMasterIdLst>
    <p:notesMasterId r:id="rId38"/>
  </p:notesMasterIdLst>
  <p:sldIdLst>
    <p:sldId id="256" r:id="rId5"/>
    <p:sldId id="257" r:id="rId6"/>
    <p:sldId id="258" r:id="rId7"/>
    <p:sldId id="284" r:id="rId8"/>
    <p:sldId id="259" r:id="rId9"/>
    <p:sldId id="263" r:id="rId10"/>
    <p:sldId id="260" r:id="rId11"/>
    <p:sldId id="261" r:id="rId12"/>
    <p:sldId id="297" r:id="rId13"/>
    <p:sldId id="262" r:id="rId14"/>
    <p:sldId id="281" r:id="rId15"/>
    <p:sldId id="273" r:id="rId16"/>
    <p:sldId id="274" r:id="rId17"/>
    <p:sldId id="266" r:id="rId18"/>
    <p:sldId id="264" r:id="rId19"/>
    <p:sldId id="294" r:id="rId20"/>
    <p:sldId id="295" r:id="rId21"/>
    <p:sldId id="275" r:id="rId22"/>
    <p:sldId id="267" r:id="rId23"/>
    <p:sldId id="276" r:id="rId24"/>
    <p:sldId id="282" r:id="rId25"/>
    <p:sldId id="265" r:id="rId26"/>
    <p:sldId id="298" r:id="rId27"/>
    <p:sldId id="286" r:id="rId28"/>
    <p:sldId id="268" r:id="rId29"/>
    <p:sldId id="292" r:id="rId30"/>
    <p:sldId id="293" r:id="rId31"/>
    <p:sldId id="287" r:id="rId32"/>
    <p:sldId id="296" r:id="rId33"/>
    <p:sldId id="285" r:id="rId34"/>
    <p:sldId id="290" r:id="rId35"/>
    <p:sldId id="289" r:id="rId36"/>
    <p:sldId id="279" r:id="rId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593"/>
  </p:normalViewPr>
  <p:slideViewPr>
    <p:cSldViewPr snapToGrid="0">
      <p:cViewPr varScale="1">
        <p:scale>
          <a:sx n="85" d="100"/>
          <a:sy n="85" d="100"/>
        </p:scale>
        <p:origin x="590"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132A70-F6DC-4858-8CF0-535859432011}" type="datetimeFigureOut">
              <a:rPr lang="nl-NL" smtClean="0"/>
              <a:t>4-12-2019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78B5D7-C64B-4EC8-9F2E-FE990A4FC4B3}" type="slidenum">
              <a:rPr lang="nl-NL" smtClean="0"/>
              <a:t>‹#›</a:t>
            </a:fld>
            <a:endParaRPr lang="nl-NL"/>
          </a:p>
        </p:txBody>
      </p:sp>
    </p:spTree>
    <p:extLst>
      <p:ext uri="{BB962C8B-B14F-4D97-AF65-F5344CB8AC3E}">
        <p14:creationId xmlns:p14="http://schemas.microsoft.com/office/powerpoint/2010/main" val="3129155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a:t>When a delegate says ‘Pass’ in the first round of the Roll Call Voting, the chair will mention the delegation again in the second round, and in that round, the delegate will have to give his/her final vote. </a:t>
            </a:r>
          </a:p>
        </p:txBody>
      </p:sp>
      <p:sp>
        <p:nvSpPr>
          <p:cNvPr id="4" name="Tijdelijke aanduiding voor dianummer 3"/>
          <p:cNvSpPr>
            <a:spLocks noGrp="1"/>
          </p:cNvSpPr>
          <p:nvPr>
            <p:ph type="sldNum" sz="quarter" idx="10"/>
          </p:nvPr>
        </p:nvSpPr>
        <p:spPr/>
        <p:txBody>
          <a:bodyPr/>
          <a:lstStyle/>
          <a:p>
            <a:fld id="{7D78B5D7-C64B-4EC8-9F2E-FE990A4FC4B3}" type="slidenum">
              <a:rPr lang="nl-NL" smtClean="0"/>
              <a:t>20</a:t>
            </a:fld>
            <a:endParaRPr lang="nl-NL"/>
          </a:p>
        </p:txBody>
      </p:sp>
    </p:spTree>
    <p:extLst>
      <p:ext uri="{BB962C8B-B14F-4D97-AF65-F5344CB8AC3E}">
        <p14:creationId xmlns:p14="http://schemas.microsoft.com/office/powerpoint/2010/main" val="216837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78B5D7-C64B-4EC8-9F2E-FE990A4FC4B3}" type="slidenum">
              <a:rPr lang="nl-NL" smtClean="0"/>
              <a:t>25</a:t>
            </a:fld>
            <a:endParaRPr lang="nl-NL"/>
          </a:p>
        </p:txBody>
      </p:sp>
    </p:spTree>
    <p:extLst>
      <p:ext uri="{BB962C8B-B14F-4D97-AF65-F5344CB8AC3E}">
        <p14:creationId xmlns:p14="http://schemas.microsoft.com/office/powerpoint/2010/main" val="2147169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759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710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098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998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355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328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8B5D7-C64B-4EC8-9F2E-FE990A4FC4B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75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A6C3E590-9080-41C5-B511-94579CA3D3BD}" type="datetimeFigureOut">
              <a:rPr lang="nl-NL" smtClean="0"/>
              <a:t>4-12-2019</a:t>
            </a:fld>
            <a:endParaRPr lang="nl-NL"/>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nl-NL"/>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121717F4-871E-4A66-B36B-00494F0F8FE5}" type="slidenum">
              <a:rPr lang="nl-NL" smtClean="0"/>
              <a:t>‹#›</a:t>
            </a:fld>
            <a:endParaRPr lang="nl-NL"/>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6278538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C3E590-9080-41C5-B511-94579CA3D3BD}" type="datetimeFigureOut">
              <a:rPr lang="nl-NL" smtClean="0"/>
              <a:t>4-12-2019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175172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A6C3E590-9080-41C5-B511-94579CA3D3BD}" type="datetimeFigureOut">
              <a:rPr lang="nl-NL" smtClean="0"/>
              <a:t>4-12-2019</a:t>
            </a:fld>
            <a:endParaRPr lang="nl-NL"/>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nl-NL"/>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121717F4-871E-4A66-B36B-00494F0F8FE5}" type="slidenum">
              <a:rPr lang="nl-NL" smtClean="0"/>
              <a:t>‹#›</a:t>
            </a:fld>
            <a:endParaRPr lang="nl-NL"/>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4075316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C3E590-9080-41C5-B511-94579CA3D3BD}" type="datetimeFigureOut">
              <a:rPr lang="nl-NL" smtClean="0"/>
              <a:t>4-12-2019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185284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C3E590-9080-41C5-B511-94579CA3D3BD}" type="datetimeFigureOut">
              <a:rPr lang="nl-NL" smtClean="0"/>
              <a:t>4-12-2019</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7138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C3E590-9080-41C5-B511-94579CA3D3BD}" type="datetimeFigureOut">
              <a:rPr lang="nl-NL" smtClean="0"/>
              <a:t>4-12-2019</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140832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C3E590-9080-41C5-B511-94579CA3D3BD}" type="datetimeFigureOut">
              <a:rPr lang="nl-NL" smtClean="0"/>
              <a:t>4-12-2019</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122055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6C3E590-9080-41C5-B511-94579CA3D3BD}" type="datetimeFigureOut">
              <a:rPr lang="nl-NL" smtClean="0"/>
              <a:t>4-12-2019</a:t>
            </a:fld>
            <a:endParaRPr lang="nl-N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nl-NL"/>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121717F4-871E-4A66-B36B-00494F0F8FE5}" type="slidenum">
              <a:rPr lang="nl-NL" smtClean="0"/>
              <a:t>‹#›</a:t>
            </a:fld>
            <a:endParaRPr lang="nl-N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3254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6C3E590-9080-41C5-B511-94579CA3D3BD}" type="datetimeFigureOut">
              <a:rPr lang="nl-NL" smtClean="0"/>
              <a:t>4-12-2019</a:t>
            </a:fld>
            <a:endParaRPr lang="nl-N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US"/>
              <a:t>
              </a:t>
            </a: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121717F4-871E-4A66-B36B-00494F0F8FE5}" type="slidenum">
              <a:rPr lang="nl-NL" smtClean="0"/>
              <a:t>‹#›</a:t>
            </a:fld>
            <a:endParaRPr lang="nl-N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0515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C3E590-9080-41C5-B511-94579CA3D3BD}" type="datetimeFigureOut">
              <a:rPr lang="nl-NL" smtClean="0"/>
              <a:t>4-12-2019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96216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C3E590-9080-41C5-B511-94579CA3D3BD}" type="datetimeFigureOut">
              <a:rPr lang="nl-NL" smtClean="0"/>
              <a:t>4-12-2019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21717F4-871E-4A66-B36B-00494F0F8FE5}" type="slidenum">
              <a:rPr lang="nl-NL" smtClean="0"/>
              <a:t>‹#›</a:t>
            </a:fld>
            <a:endParaRPr lang="nl-NL"/>
          </a:p>
        </p:txBody>
      </p:sp>
    </p:spTree>
    <p:extLst>
      <p:ext uri="{BB962C8B-B14F-4D97-AF65-F5344CB8AC3E}">
        <p14:creationId xmlns:p14="http://schemas.microsoft.com/office/powerpoint/2010/main" val="61895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56" name="Titeltekst"/>
          <p:cNvSpPr txBox="1">
            <a:spLocks noGrp="1"/>
          </p:cNvSpPr>
          <p:nvPr>
            <p:ph type="title"/>
          </p:nvPr>
        </p:nvSpPr>
        <p:spPr>
          <a:prstGeom prst="rect">
            <a:avLst/>
          </a:prstGeom>
        </p:spPr>
        <p:txBody>
          <a:bodyPr/>
          <a:lstStyle/>
          <a:p>
            <a:r>
              <a:t>Titeltekst</a:t>
            </a:r>
          </a:p>
        </p:txBody>
      </p:sp>
      <p:sp>
        <p:nvSpPr>
          <p:cNvPr id="57" name="Hoofdtekst - niveau één…"/>
          <p:cNvSpPr txBox="1">
            <a:spLocks noGrp="1"/>
          </p:cNvSpPr>
          <p:nvPr>
            <p:ph type="body" idx="1"/>
          </p:nvPr>
        </p:nvSpPr>
        <p:spPr>
          <a:prstGeom prst="rect">
            <a:avLst/>
          </a:prstGeom>
        </p:spPr>
        <p:txBody>
          <a:body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8"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6420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A6C3E590-9080-41C5-B511-94579CA3D3BD}" type="datetimeFigureOut">
              <a:rPr lang="nl-NL" smtClean="0"/>
              <a:t>4-12-2019</a:t>
            </a:fld>
            <a:endParaRPr lang="nl-NL"/>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nl-NL"/>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121717F4-871E-4A66-B36B-00494F0F8FE5}" type="slidenum">
              <a:rPr lang="nl-NL" smtClean="0"/>
              <a:t>‹#›</a:t>
            </a:fld>
            <a:endParaRPr lang="nl-NL"/>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6061094"/>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 id="214748387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asmun.nl/" TargetMode="Externa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smun.n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youtube.com/watch?v=uAd1WJ9gXo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youtube.com/watch?v=QPQ2vZ-JvfU" TargetMode="External"/><Relationship Id="rId4" Type="http://schemas.openxmlformats.org/officeDocument/2006/relationships/hyperlink" Target="https://youtu.be/IPIvwu-573Y"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www.youtube.com/watch?v=8S0FDjFBj8o" TargetMode="Externa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15116"/>
          <a:stretch/>
        </p:blipFill>
        <p:spPr>
          <a:xfrm>
            <a:off x="2531823" y="763860"/>
            <a:ext cx="6847498" cy="6794453"/>
          </a:xfrm>
          <a:prstGeom prst="rect">
            <a:avLst/>
          </a:prstGeom>
        </p:spPr>
      </p:pic>
      <p:sp>
        <p:nvSpPr>
          <p:cNvPr id="47" name="Rectangle 46">
            <a:extLst>
              <a:ext uri="{FF2B5EF4-FFF2-40B4-BE49-F238E27FC236}">
                <a16:creationId xmlns:a16="http://schemas.microsoft.com/office/drawing/2014/main" id="{310B1DD0-264A-47E3-A16A-C87AFA51E68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6">
            <a:extLst>
              <a:ext uri="{FF2B5EF4-FFF2-40B4-BE49-F238E27FC236}">
                <a16:creationId xmlns:a16="http://schemas.microsoft.com/office/drawing/2014/main" id="{DF6D7DDE-F8A1-4105-9729-F9EB5F81A3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sp>
      <p:sp>
        <p:nvSpPr>
          <p:cNvPr id="51" name="Freeform 6">
            <a:extLst>
              <a:ext uri="{FF2B5EF4-FFF2-40B4-BE49-F238E27FC236}">
                <a16:creationId xmlns:a16="http://schemas.microsoft.com/office/drawing/2014/main" id="{69C1BB7B-F21E-41A2-B30C-D8507B96028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sp>
      <p:sp>
        <p:nvSpPr>
          <p:cNvPr id="2" name="Titel 1"/>
          <p:cNvSpPr>
            <a:spLocks noGrp="1"/>
          </p:cNvSpPr>
          <p:nvPr>
            <p:ph type="ctrTitle"/>
          </p:nvPr>
        </p:nvSpPr>
        <p:spPr>
          <a:xfrm>
            <a:off x="1915125" y="1190147"/>
            <a:ext cx="8361229" cy="3327628"/>
          </a:xfrm>
        </p:spPr>
        <p:txBody>
          <a:bodyPr>
            <a:noAutofit/>
          </a:bodyPr>
          <a:lstStyle/>
          <a:p>
            <a:r>
              <a:rPr lang="en-US" sz="10000" dirty="0">
                <a:solidFill>
                  <a:schemeClr val="bg2"/>
                </a:solidFill>
                <a:latin typeface="League Gothic" panose="00000500000000000000" pitchFamily="50" charset="0"/>
                <a:ea typeface="Gill Sans" charset="0"/>
                <a:cs typeface="Gill Sans" charset="0"/>
              </a:rPr>
              <a:t>Assen Model </a:t>
            </a:r>
            <a:br>
              <a:rPr lang="en-US" sz="10000" dirty="0">
                <a:solidFill>
                  <a:schemeClr val="bg2"/>
                </a:solidFill>
                <a:latin typeface="League Gothic" panose="00000500000000000000" pitchFamily="50" charset="0"/>
                <a:ea typeface="Gill Sans" charset="0"/>
                <a:cs typeface="Gill Sans" charset="0"/>
              </a:rPr>
            </a:br>
            <a:r>
              <a:rPr lang="en-US" sz="10000" dirty="0">
                <a:solidFill>
                  <a:schemeClr val="bg2"/>
                </a:solidFill>
                <a:latin typeface="League Gothic" panose="00000500000000000000" pitchFamily="50" charset="0"/>
                <a:ea typeface="Gill Sans" charset="0"/>
                <a:cs typeface="Gill Sans" charset="0"/>
              </a:rPr>
              <a:t>United Nations </a:t>
            </a:r>
            <a:endParaRPr lang="nl-NL" sz="10000" dirty="0">
              <a:solidFill>
                <a:schemeClr val="bg2"/>
              </a:solidFill>
              <a:latin typeface="League Gothic" panose="00000500000000000000" pitchFamily="50" charset="0"/>
              <a:ea typeface="Gill Sans" charset="0"/>
              <a:cs typeface="Gill Sans" charset="0"/>
            </a:endParaRPr>
          </a:p>
        </p:txBody>
      </p:sp>
      <p:sp>
        <p:nvSpPr>
          <p:cNvPr id="3" name="Ondertitel 2"/>
          <p:cNvSpPr>
            <a:spLocks noGrp="1"/>
          </p:cNvSpPr>
          <p:nvPr>
            <p:ph type="subTitle" idx="1"/>
          </p:nvPr>
        </p:nvSpPr>
        <p:spPr>
          <a:xfrm>
            <a:off x="2674408" y="4562225"/>
            <a:ext cx="6831673" cy="590732"/>
          </a:xfrm>
        </p:spPr>
        <p:txBody>
          <a:bodyPr>
            <a:normAutofit/>
          </a:bodyPr>
          <a:lstStyle/>
          <a:p>
            <a:pPr>
              <a:spcAft>
                <a:spcPts val="600"/>
              </a:spcAft>
            </a:pPr>
            <a:r>
              <a:rPr lang="en-US" b="1" dirty="0">
                <a:solidFill>
                  <a:schemeClr val="bg2"/>
                </a:solidFill>
                <a:latin typeface="Kommon Grotesk" panose="00000500000000000000" pitchFamily="50" charset="0"/>
                <a:ea typeface="Gill Sans" charset="0"/>
                <a:cs typeface="Gill Sans" charset="0"/>
              </a:rPr>
              <a:t>Training Day 1</a:t>
            </a:r>
          </a:p>
          <a:p>
            <a:pPr>
              <a:spcAft>
                <a:spcPts val="600"/>
              </a:spcAft>
            </a:pPr>
            <a:endParaRPr lang="nl-NL" b="1" dirty="0">
              <a:solidFill>
                <a:schemeClr val="bg2"/>
              </a:solidFill>
              <a:latin typeface="Kommon Grotesk" panose="00000500000000000000" pitchFamily="50" charset="0"/>
            </a:endParaRPr>
          </a:p>
        </p:txBody>
      </p:sp>
    </p:spTree>
    <p:extLst>
      <p:ext uri="{BB962C8B-B14F-4D97-AF65-F5344CB8AC3E}">
        <p14:creationId xmlns:p14="http://schemas.microsoft.com/office/powerpoint/2010/main" val="3933227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9739" b="26599"/>
          <a:stretch/>
        </p:blipFill>
        <p:spPr>
          <a:xfrm>
            <a:off x="592395" y="-377"/>
            <a:ext cx="10933646" cy="6858377"/>
          </a:xfrm>
          <a:prstGeom prst="rect">
            <a:avLst/>
          </a:prstGeom>
        </p:spPr>
      </p:pic>
      <p:sp>
        <p:nvSpPr>
          <p:cNvPr id="9" name="Rectangle 8">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en-US" b="1" dirty="0">
                <a:latin typeface="Arial" charset="0"/>
                <a:ea typeface="Arial" charset="0"/>
                <a:cs typeface="Arial" charset="0"/>
              </a:rPr>
              <a:t>Content</a:t>
            </a:r>
            <a:endParaRPr lang="nl-NL" b="1" dirty="0">
              <a:latin typeface="Arial" charset="0"/>
              <a:ea typeface="Arial" charset="0"/>
              <a:cs typeface="Arial" charset="0"/>
            </a:endParaRPr>
          </a:p>
        </p:txBody>
      </p:sp>
      <p:sp>
        <p:nvSpPr>
          <p:cNvPr id="3" name="Tijdelijke aanduiding voor inhoud 2"/>
          <p:cNvSpPr>
            <a:spLocks noGrp="1"/>
          </p:cNvSpPr>
          <p:nvPr>
            <p:ph idx="1"/>
          </p:nvPr>
        </p:nvSpPr>
        <p:spPr>
          <a:xfrm>
            <a:off x="1371600" y="2286000"/>
            <a:ext cx="9601200" cy="3581400"/>
          </a:xfrm>
        </p:spPr>
        <p:txBody>
          <a:bodyPr>
            <a:normAutofit/>
          </a:bodyPr>
          <a:lstStyle/>
          <a:p>
            <a:r>
              <a:rPr lang="en-US" dirty="0">
                <a:latin typeface="Arial" panose="020B0604020202020204" pitchFamily="34" charset="0"/>
                <a:cs typeface="Arial" panose="020B0604020202020204" pitchFamily="34" charset="0"/>
              </a:rPr>
              <a:t>Schedule </a:t>
            </a:r>
          </a:p>
          <a:p>
            <a:r>
              <a:rPr lang="en-US" dirty="0">
                <a:latin typeface="Arial" panose="020B0604020202020204" pitchFamily="34" charset="0"/>
                <a:cs typeface="Arial" panose="020B0604020202020204" pitchFamily="34" charset="0"/>
              </a:rPr>
              <a:t>What is MUN?</a:t>
            </a:r>
          </a:p>
          <a:p>
            <a:r>
              <a:rPr lang="en-US" dirty="0">
                <a:latin typeface="Arial" panose="020B0604020202020204" pitchFamily="34" charset="0"/>
                <a:cs typeface="Arial" panose="020B0604020202020204" pitchFamily="34" charset="0"/>
              </a:rPr>
              <a:t>ASMUN</a:t>
            </a:r>
          </a:p>
          <a:p>
            <a:r>
              <a:rPr lang="en-US" dirty="0">
                <a:latin typeface="Arial" panose="020B0604020202020204" pitchFamily="34" charset="0"/>
                <a:cs typeface="Arial" panose="020B0604020202020204" pitchFamily="34" charset="0"/>
              </a:rPr>
              <a:t>Rules of Procedure</a:t>
            </a:r>
          </a:p>
          <a:p>
            <a:r>
              <a:rPr lang="en-US" dirty="0">
                <a:latin typeface="Arial" panose="020B0604020202020204" pitchFamily="34" charset="0"/>
                <a:cs typeface="Arial" panose="020B0604020202020204" pitchFamily="34" charset="0"/>
              </a:rPr>
              <a:t>Public speaking</a:t>
            </a: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p>
          <a:p>
            <a:endParaRPr lang="nl-NL" dirty="0"/>
          </a:p>
        </p:txBody>
      </p:sp>
    </p:spTree>
    <p:extLst>
      <p:ext uri="{BB962C8B-B14F-4D97-AF65-F5344CB8AC3E}">
        <p14:creationId xmlns:p14="http://schemas.microsoft.com/office/powerpoint/2010/main" val="41778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charset="0"/>
                <a:ea typeface="Arial" charset="0"/>
                <a:cs typeface="Arial" charset="0"/>
              </a:rPr>
              <a:t>SCHEDULE</a:t>
            </a:r>
          </a:p>
        </p:txBody>
      </p:sp>
      <p:sp>
        <p:nvSpPr>
          <p:cNvPr id="3" name="Tijdelijke aanduiding voor inhoud 2"/>
          <p:cNvSpPr>
            <a:spLocks noGrp="1"/>
          </p:cNvSpPr>
          <p:nvPr>
            <p:ph idx="1"/>
          </p:nvPr>
        </p:nvSpPr>
        <p:spPr>
          <a:xfrm>
            <a:off x="1295400" y="1760190"/>
            <a:ext cx="9856694" cy="4111692"/>
          </a:xfrm>
        </p:spPr>
        <p:txBody>
          <a:bodyPr>
            <a:normAutofit/>
          </a:bodyPr>
          <a:lstStyle/>
          <a:p>
            <a:r>
              <a:rPr lang="en-US" dirty="0">
                <a:latin typeface="Arial" panose="020B0604020202020204" pitchFamily="34" charset="0"/>
                <a:cs typeface="Arial" panose="020B0604020202020204" pitchFamily="34" charset="0"/>
              </a:rPr>
              <a:t>09.00 – 09.55	</a:t>
            </a:r>
            <a:r>
              <a:rPr lang="en-US" b="1" dirty="0">
                <a:latin typeface="Arial" panose="020B0604020202020204" pitchFamily="34" charset="0"/>
                <a:cs typeface="Arial" panose="020B0604020202020204" pitchFamily="34" charset="0"/>
              </a:rPr>
              <a:t>What is (M)UN? Followed by introduction on ASMUN</a:t>
            </a:r>
          </a:p>
          <a:p>
            <a:r>
              <a:rPr lang="en-US" dirty="0">
                <a:latin typeface="Arial" panose="020B0604020202020204" pitchFamily="34" charset="0"/>
                <a:cs typeface="Arial" panose="020B0604020202020204" pitchFamily="34" charset="0"/>
              </a:rPr>
              <a:t>9.55 – 10.10 	Break</a:t>
            </a:r>
            <a:endParaRPr lang="en-US" b="1"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10.10 – 11.50	</a:t>
            </a:r>
            <a:r>
              <a:rPr lang="en-US" b="1" dirty="0">
                <a:latin typeface="Arial" panose="020B0604020202020204" pitchFamily="34" charset="0"/>
                <a:cs typeface="Arial" panose="020B0604020202020204" pitchFamily="34" charset="0"/>
              </a:rPr>
              <a:t>Rules of Procedure</a:t>
            </a:r>
          </a:p>
          <a:p>
            <a:r>
              <a:rPr lang="en-US" dirty="0">
                <a:latin typeface="Arial" panose="020B0604020202020204" pitchFamily="34" charset="0"/>
                <a:cs typeface="Arial" panose="020B0604020202020204" pitchFamily="34" charset="0"/>
              </a:rPr>
              <a:t>11.50 – 12.30	Break</a:t>
            </a:r>
          </a:p>
          <a:p>
            <a:r>
              <a:rPr lang="en-US" dirty="0">
                <a:latin typeface="Arial" panose="020B0604020202020204" pitchFamily="34" charset="0"/>
                <a:cs typeface="Arial" panose="020B0604020202020204" pitchFamily="34" charset="0"/>
              </a:rPr>
              <a:t>12.30 – 13.30	</a:t>
            </a:r>
            <a:r>
              <a:rPr lang="en-US" b="1" dirty="0">
                <a:latin typeface="Arial" panose="020B0604020202020204" pitchFamily="34" charset="0"/>
                <a:cs typeface="Arial" panose="020B0604020202020204" pitchFamily="34" charset="0"/>
              </a:rPr>
              <a:t>Rules of Procedure</a:t>
            </a:r>
          </a:p>
          <a:p>
            <a:r>
              <a:rPr lang="en-US" dirty="0">
                <a:latin typeface="Arial" panose="020B0604020202020204" pitchFamily="34" charset="0"/>
                <a:cs typeface="Arial" panose="020B0604020202020204" pitchFamily="34" charset="0"/>
              </a:rPr>
              <a:t>13.30 – 14.00	Break</a:t>
            </a:r>
          </a:p>
          <a:p>
            <a:r>
              <a:rPr lang="en-US" dirty="0">
                <a:latin typeface="Arial" panose="020B0604020202020204" pitchFamily="34" charset="0"/>
                <a:cs typeface="Arial" panose="020B0604020202020204" pitchFamily="34" charset="0"/>
              </a:rPr>
              <a:t>14.00 – 16.00	</a:t>
            </a:r>
            <a:r>
              <a:rPr lang="en-US" b="1" dirty="0">
                <a:latin typeface="Arial" panose="020B0604020202020204" pitchFamily="34" charset="0"/>
                <a:cs typeface="Arial" panose="020B0604020202020204" pitchFamily="34" charset="0"/>
              </a:rPr>
              <a:t>Public speaking</a:t>
            </a:r>
          </a:p>
          <a:p>
            <a:pPr marL="0" indent="0">
              <a:buNone/>
            </a:pPr>
            <a:r>
              <a:rPr lang="en-US" dirty="0">
                <a:latin typeface="Arial" panose="020B0604020202020204" pitchFamily="34" charset="0"/>
                <a:cs typeface="Arial" panose="020B0604020202020204" pitchFamily="34" charset="0"/>
              </a:rPr>
              <a:t>				</a:t>
            </a:r>
          </a:p>
          <a:p>
            <a:pPr marL="0" indent="0" algn="ctr">
              <a:buNone/>
            </a:pPr>
            <a:r>
              <a:rPr lang="en-US" i="1" dirty="0">
                <a:latin typeface="Arial" panose="020B0604020202020204" pitchFamily="34" charset="0"/>
                <a:cs typeface="Arial" panose="020B0604020202020204" pitchFamily="34" charset="0"/>
              </a:rPr>
              <a:t>Questions?</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177172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table, sitting, blue&#10;&#10;Description automatically generated">
            <a:extLst>
              <a:ext uri="{FF2B5EF4-FFF2-40B4-BE49-F238E27FC236}">
                <a16:creationId xmlns:a16="http://schemas.microsoft.com/office/drawing/2014/main" id="{5C7810F0-60CD-4D40-B18B-55B95A80ECA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a:stretch/>
        </p:blipFill>
        <p:spPr>
          <a:xfrm>
            <a:off x="20" y="-1"/>
            <a:ext cx="12191980" cy="6858000"/>
          </a:xfrm>
          <a:prstGeom prst="rect">
            <a:avLst/>
          </a:prstGeom>
        </p:spPr>
      </p:pic>
      <p:sp>
        <p:nvSpPr>
          <p:cNvPr id="10" name="Rectangle 9">
            <a:extLst>
              <a:ext uri="{FF2B5EF4-FFF2-40B4-BE49-F238E27FC236}">
                <a16:creationId xmlns:a16="http://schemas.microsoft.com/office/drawing/2014/main" id="{3CBA2BA5-DF4D-437C-9273-F945CF857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7948" y="1838152"/>
            <a:ext cx="5607908" cy="37244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7754EA86-2D7A-4D51-B5F6-DA6349D5F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1087261" y="1405049"/>
            <a:ext cx="2131466" cy="1830903"/>
          </a:xfrm>
          <a:custGeom>
            <a:avLst/>
            <a:gdLst>
              <a:gd name="connsiteX0" fmla="*/ 2308583 w 2308583"/>
              <a:gd name="connsiteY0" fmla="*/ 1983044 h 1983044"/>
              <a:gd name="connsiteX1" fmla="*/ 462 w 2308583"/>
              <a:gd name="connsiteY1" fmla="*/ 1983044 h 1983044"/>
              <a:gd name="connsiteX2" fmla="*/ 0 w 2308583"/>
              <a:gd name="connsiteY2" fmla="*/ 1711185 h 1983044"/>
              <a:gd name="connsiteX3" fmla="*/ 2022607 w 2308583"/>
              <a:gd name="connsiteY3" fmla="*/ 1712117 h 1983044"/>
              <a:gd name="connsiteX4" fmla="*/ 2022607 w 2308583"/>
              <a:gd name="connsiteY4" fmla="*/ 0 h 1983044"/>
              <a:gd name="connsiteX5" fmla="*/ 2308583 w 2308583"/>
              <a:gd name="connsiteY5" fmla="*/ 0 h 198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1983044">
                <a:moveTo>
                  <a:pt x="2308583" y="1983044"/>
                </a:moveTo>
                <a:lnTo>
                  <a:pt x="462" y="1983044"/>
                </a:lnTo>
                <a:cubicBezTo>
                  <a:pt x="-462" y="1889214"/>
                  <a:pt x="923" y="1805015"/>
                  <a:pt x="0" y="1711185"/>
                </a:cubicBezTo>
                <a:lnTo>
                  <a:pt x="2022607" y="1712117"/>
                </a:lnTo>
                <a:lnTo>
                  <a:pt x="2022607" y="0"/>
                </a:lnTo>
                <a:lnTo>
                  <a:pt x="2308583" y="0"/>
                </a:lnTo>
                <a:close/>
              </a:path>
            </a:pathLst>
          </a:custGeom>
          <a:solidFill>
            <a:schemeClr val="tx1">
              <a:alpha val="70000"/>
            </a:schemeClr>
          </a:solidFill>
          <a:ln w="0">
            <a:noFill/>
            <a:prstDash val="solid"/>
            <a:round/>
            <a:headEnd/>
            <a:tailEnd/>
          </a:ln>
        </p:spPr>
      </p:sp>
      <p:sp>
        <p:nvSpPr>
          <p:cNvPr id="2" name="Titel 1"/>
          <p:cNvSpPr>
            <a:spLocks noGrp="1"/>
          </p:cNvSpPr>
          <p:nvPr>
            <p:ph type="title"/>
          </p:nvPr>
        </p:nvSpPr>
        <p:spPr>
          <a:xfrm>
            <a:off x="1885959" y="1905524"/>
            <a:ext cx="4891887" cy="1025935"/>
          </a:xfrm>
        </p:spPr>
        <p:txBody>
          <a:bodyPr anchor="ctr">
            <a:normAutofit/>
          </a:bodyPr>
          <a:lstStyle/>
          <a:p>
            <a:r>
              <a:rPr lang="nl-NL" sz="3600" b="1" dirty="0" err="1">
                <a:latin typeface="Arial" panose="020B0604020202020204" pitchFamily="34" charset="0"/>
                <a:cs typeface="Arial" panose="020B0604020202020204" pitchFamily="34" charset="0"/>
              </a:rPr>
              <a:t>What</a:t>
            </a:r>
            <a:r>
              <a:rPr lang="nl-NL" sz="3600" b="1" dirty="0">
                <a:latin typeface="Arial" panose="020B0604020202020204" pitchFamily="34" charset="0"/>
                <a:cs typeface="Arial" panose="020B0604020202020204" pitchFamily="34" charset="0"/>
              </a:rPr>
              <a:t> is </a:t>
            </a:r>
            <a:r>
              <a:rPr lang="nl-NL" sz="3600" b="1" dirty="0" err="1">
                <a:latin typeface="Arial" panose="020B0604020202020204" pitchFamily="34" charset="0"/>
                <a:cs typeface="Arial" panose="020B0604020202020204" pitchFamily="34" charset="0"/>
              </a:rPr>
              <a:t>the</a:t>
            </a:r>
            <a:r>
              <a:rPr lang="nl-NL" sz="3600" b="1" dirty="0">
                <a:latin typeface="Arial" panose="020B0604020202020204" pitchFamily="34" charset="0"/>
                <a:cs typeface="Arial" panose="020B0604020202020204" pitchFamily="34" charset="0"/>
              </a:rPr>
              <a:t> UN?</a:t>
            </a:r>
          </a:p>
        </p:txBody>
      </p:sp>
      <p:sp>
        <p:nvSpPr>
          <p:cNvPr id="3" name="Tijdelijke aanduiding voor inhoud 2"/>
          <p:cNvSpPr>
            <a:spLocks noGrp="1"/>
          </p:cNvSpPr>
          <p:nvPr>
            <p:ph idx="1"/>
          </p:nvPr>
        </p:nvSpPr>
        <p:spPr>
          <a:xfrm>
            <a:off x="1885959" y="2770094"/>
            <a:ext cx="5249897" cy="2682857"/>
          </a:xfrm>
        </p:spPr>
        <p:txBody>
          <a:bodyPr>
            <a:normAutofit fontScale="92500" lnSpcReduction="10000"/>
          </a:bodyPr>
          <a:lstStyle/>
          <a:p>
            <a:r>
              <a:rPr lang="nl-NL" sz="1600" dirty="0"/>
              <a:t>International </a:t>
            </a:r>
            <a:r>
              <a:rPr lang="nl-NL" sz="1600" dirty="0" err="1"/>
              <a:t>organization</a:t>
            </a:r>
            <a:r>
              <a:rPr lang="nl-NL" sz="1600" dirty="0"/>
              <a:t> (</a:t>
            </a:r>
            <a:r>
              <a:rPr lang="nl-NL" sz="1600" dirty="0" err="1"/>
              <a:t>formed</a:t>
            </a:r>
            <a:r>
              <a:rPr lang="nl-NL" sz="1600" dirty="0"/>
              <a:t> </a:t>
            </a:r>
            <a:r>
              <a:rPr lang="nl-NL" sz="1600" dirty="0" err="1"/>
              <a:t>after</a:t>
            </a:r>
            <a:r>
              <a:rPr lang="nl-NL" sz="1600" dirty="0"/>
              <a:t> WWII)</a:t>
            </a:r>
          </a:p>
          <a:p>
            <a:r>
              <a:rPr lang="nl-NL" sz="1600" dirty="0" err="1"/>
              <a:t>Purpose</a:t>
            </a:r>
            <a:r>
              <a:rPr lang="nl-NL" sz="1600" dirty="0"/>
              <a:t>: </a:t>
            </a:r>
            <a:r>
              <a:rPr lang="nl-NL" sz="1600" dirty="0" err="1"/>
              <a:t>maintaining</a:t>
            </a:r>
            <a:r>
              <a:rPr lang="nl-NL" sz="1600" dirty="0"/>
              <a:t> </a:t>
            </a:r>
            <a:r>
              <a:rPr lang="nl-NL" sz="1600" dirty="0" err="1"/>
              <a:t>international</a:t>
            </a:r>
            <a:r>
              <a:rPr lang="nl-NL" sz="1600" dirty="0"/>
              <a:t> </a:t>
            </a:r>
            <a:r>
              <a:rPr lang="nl-NL" sz="1600" dirty="0" err="1"/>
              <a:t>peace</a:t>
            </a:r>
            <a:r>
              <a:rPr lang="nl-NL" sz="1600" dirty="0"/>
              <a:t> </a:t>
            </a:r>
            <a:r>
              <a:rPr lang="nl-NL" sz="1600" dirty="0" err="1"/>
              <a:t>and</a:t>
            </a:r>
            <a:r>
              <a:rPr lang="nl-NL" sz="1600" dirty="0"/>
              <a:t> security, </a:t>
            </a:r>
            <a:r>
              <a:rPr lang="nl-NL" sz="1600" dirty="0" err="1"/>
              <a:t>promote</a:t>
            </a:r>
            <a:r>
              <a:rPr lang="nl-NL" sz="1600" dirty="0"/>
              <a:t> </a:t>
            </a:r>
            <a:r>
              <a:rPr lang="nl-NL" sz="1600" dirty="0" err="1"/>
              <a:t>democracy</a:t>
            </a:r>
            <a:r>
              <a:rPr lang="nl-NL" sz="1600" dirty="0"/>
              <a:t>, </a:t>
            </a:r>
            <a:r>
              <a:rPr lang="nl-NL" sz="1600" dirty="0" err="1"/>
              <a:t>protect</a:t>
            </a:r>
            <a:r>
              <a:rPr lang="nl-NL" sz="1600" dirty="0"/>
              <a:t> human </a:t>
            </a:r>
            <a:r>
              <a:rPr lang="nl-NL" sz="1600" dirty="0" err="1"/>
              <a:t>rights</a:t>
            </a:r>
            <a:r>
              <a:rPr lang="nl-NL" sz="1600" dirty="0"/>
              <a:t> </a:t>
            </a:r>
            <a:r>
              <a:rPr lang="nl-NL" sz="1600" dirty="0" err="1"/>
              <a:t>and</a:t>
            </a:r>
            <a:r>
              <a:rPr lang="nl-NL" sz="1600" dirty="0"/>
              <a:t> </a:t>
            </a:r>
            <a:r>
              <a:rPr lang="nl-NL" sz="1600" dirty="0" err="1"/>
              <a:t>uphold</a:t>
            </a:r>
            <a:r>
              <a:rPr lang="nl-NL" sz="1600" dirty="0"/>
              <a:t> </a:t>
            </a:r>
            <a:r>
              <a:rPr lang="nl-NL" sz="1600" dirty="0" err="1"/>
              <a:t>international</a:t>
            </a:r>
            <a:r>
              <a:rPr lang="nl-NL" sz="1600" dirty="0"/>
              <a:t> </a:t>
            </a:r>
            <a:r>
              <a:rPr lang="nl-NL" sz="1600" dirty="0" err="1"/>
              <a:t>law</a:t>
            </a:r>
            <a:endParaRPr lang="nl-NL" sz="1600" dirty="0"/>
          </a:p>
          <a:p>
            <a:r>
              <a:rPr lang="nl-NL" sz="1600" dirty="0"/>
              <a:t>193 member </a:t>
            </a:r>
            <a:r>
              <a:rPr lang="nl-NL" sz="1600" dirty="0" err="1"/>
              <a:t>states</a:t>
            </a:r>
            <a:r>
              <a:rPr lang="nl-NL" sz="1600" dirty="0"/>
              <a:t>, 2 </a:t>
            </a:r>
            <a:r>
              <a:rPr lang="nl-NL" sz="1600" dirty="0" err="1"/>
              <a:t>observer</a:t>
            </a:r>
            <a:r>
              <a:rPr lang="nl-NL" sz="1600" dirty="0"/>
              <a:t> </a:t>
            </a:r>
            <a:r>
              <a:rPr lang="nl-NL" sz="1600" dirty="0" err="1"/>
              <a:t>states</a:t>
            </a:r>
            <a:endParaRPr lang="nl-NL" sz="1600" dirty="0"/>
          </a:p>
          <a:p>
            <a:r>
              <a:rPr lang="nl-NL" sz="1600" dirty="0" err="1"/>
              <a:t>Committees</a:t>
            </a:r>
            <a:endParaRPr lang="nl-NL" sz="1600" dirty="0"/>
          </a:p>
          <a:p>
            <a:r>
              <a:rPr lang="nl-NL" sz="1600" dirty="0" err="1"/>
              <a:t>SDG’s</a:t>
            </a:r>
            <a:r>
              <a:rPr lang="nl-NL" sz="1600" dirty="0"/>
              <a:t> (</a:t>
            </a:r>
            <a:r>
              <a:rPr lang="en-US" sz="1600" b="1" dirty="0"/>
              <a:t>Sustainable Development Goals)</a:t>
            </a:r>
            <a:endParaRPr lang="nl-NL" sz="1600" dirty="0"/>
          </a:p>
          <a:p>
            <a:r>
              <a:rPr lang="nl-NL" sz="1600" dirty="0"/>
              <a:t>Important </a:t>
            </a:r>
            <a:r>
              <a:rPr lang="nl-NL" sz="1600" dirty="0" err="1"/>
              <a:t>because</a:t>
            </a:r>
            <a:r>
              <a:rPr lang="nl-NL" sz="1600" dirty="0"/>
              <a:t> </a:t>
            </a:r>
            <a:r>
              <a:rPr lang="nl-NL" sz="1600" dirty="0" err="1"/>
              <a:t>it</a:t>
            </a:r>
            <a:r>
              <a:rPr lang="nl-NL" sz="1600" dirty="0"/>
              <a:t> is </a:t>
            </a:r>
            <a:r>
              <a:rPr lang="nl-NL" sz="1600" dirty="0" err="1"/>
              <a:t>recognized</a:t>
            </a:r>
            <a:r>
              <a:rPr lang="nl-NL" sz="1600" dirty="0"/>
              <a:t> </a:t>
            </a:r>
            <a:r>
              <a:rPr lang="nl-NL" sz="1600" dirty="0" err="1"/>
              <a:t>by</a:t>
            </a:r>
            <a:r>
              <a:rPr lang="nl-NL" sz="1600" dirty="0"/>
              <a:t> a </a:t>
            </a:r>
            <a:r>
              <a:rPr lang="nl-NL" sz="1600" dirty="0" err="1"/>
              <a:t>majority</a:t>
            </a:r>
            <a:r>
              <a:rPr lang="nl-NL" sz="1600" dirty="0"/>
              <a:t> of </a:t>
            </a:r>
            <a:r>
              <a:rPr lang="nl-NL" sz="1600" dirty="0" err="1"/>
              <a:t>countries</a:t>
            </a:r>
            <a:endParaRPr lang="nl-NL" sz="1600" dirty="0"/>
          </a:p>
          <a:p>
            <a:endParaRPr lang="nl-NL" sz="1600" dirty="0"/>
          </a:p>
        </p:txBody>
      </p:sp>
    </p:spTree>
    <p:extLst>
      <p:ext uri="{BB962C8B-B14F-4D97-AF65-F5344CB8AC3E}">
        <p14:creationId xmlns:p14="http://schemas.microsoft.com/office/powerpoint/2010/main" val="33731206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Tijdelijke aanduiding voor inhoud 3"/>
          <p:cNvPicPr>
            <a:picLocks noChangeAspect="1"/>
          </p:cNvPicPr>
          <p:nvPr/>
        </p:nvPicPr>
        <p:blipFill rotWithShape="1">
          <a:blip r:embed="rId2">
            <a:extLst>
              <a:ext uri="{28A0092B-C50C-407E-A947-70E740481C1C}">
                <a14:useLocalDpi xmlns:a14="http://schemas.microsoft.com/office/drawing/2010/main" val="0"/>
              </a:ext>
            </a:extLst>
          </a:blip>
          <a:srcRect t="8438"/>
          <a:stretch/>
        </p:blipFill>
        <p:spPr>
          <a:xfrm>
            <a:off x="706695" y="0"/>
            <a:ext cx="11246076" cy="6858000"/>
          </a:xfrm>
          <a:prstGeom prst="rect">
            <a:avLst/>
          </a:prstGeom>
        </p:spPr>
      </p:pic>
      <p:sp>
        <p:nvSpPr>
          <p:cNvPr id="14" name="Rectangle 13">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vert="horz" lIns="91440" tIns="45720" rIns="91440" bIns="45720" rtlCol="0" anchor="t">
            <a:normAutofit/>
          </a:bodyPr>
          <a:lstStyle/>
          <a:p>
            <a:r>
              <a:rPr lang="en-US" b="1" dirty="0"/>
              <a:t>What is MUN?</a:t>
            </a:r>
          </a:p>
        </p:txBody>
      </p:sp>
      <p:sp>
        <p:nvSpPr>
          <p:cNvPr id="3" name="Content Placeholder 2"/>
          <p:cNvSpPr>
            <a:spLocks noGrp="1"/>
          </p:cNvSpPr>
          <p:nvPr>
            <p:ph idx="1"/>
          </p:nvPr>
        </p:nvSpPr>
        <p:spPr>
          <a:xfrm>
            <a:off x="1371600" y="2286000"/>
            <a:ext cx="9601200" cy="3581400"/>
          </a:xfrm>
        </p:spPr>
        <p:txBody>
          <a:bodyPr vert="horz" lIns="91440" tIns="45720" rIns="91440" bIns="45720" rtlCol="0">
            <a:normAutofit/>
          </a:bodyPr>
          <a:lstStyle/>
          <a:p>
            <a:r>
              <a:rPr lang="en-US" dirty="0">
                <a:latin typeface="Arial" charset="0"/>
                <a:ea typeface="Arial" charset="0"/>
                <a:cs typeface="Arial" charset="0"/>
              </a:rPr>
              <a:t>Model United Nations</a:t>
            </a:r>
          </a:p>
          <a:p>
            <a:r>
              <a:rPr lang="en-US" dirty="0">
                <a:latin typeface="Arial" charset="0"/>
                <a:ea typeface="Arial" charset="0"/>
                <a:cs typeface="Arial" charset="0"/>
              </a:rPr>
              <a:t>Debating</a:t>
            </a:r>
          </a:p>
          <a:p>
            <a:r>
              <a:rPr lang="en-US" dirty="0">
                <a:latin typeface="Arial" charset="0"/>
                <a:ea typeface="Arial" charset="0"/>
                <a:cs typeface="Arial" charset="0"/>
              </a:rPr>
              <a:t>Negotiating</a:t>
            </a:r>
          </a:p>
          <a:p>
            <a:r>
              <a:rPr lang="en-US" dirty="0">
                <a:latin typeface="Arial" charset="0"/>
                <a:ea typeface="Arial" charset="0"/>
                <a:cs typeface="Arial" charset="0"/>
              </a:rPr>
              <a:t>Resolution</a:t>
            </a:r>
          </a:p>
          <a:p>
            <a:r>
              <a:rPr lang="en-US" dirty="0">
                <a:latin typeface="Arial" charset="0"/>
                <a:ea typeface="Arial" charset="0"/>
                <a:cs typeface="Arial" charset="0"/>
              </a:rPr>
              <a:t>Representing member states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41090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Set-up (AS)MUN</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71600" y="1846729"/>
            <a:ext cx="9923929" cy="3778624"/>
          </a:xfrm>
        </p:spPr>
        <p:txBody>
          <a:bodyPr>
            <a:normAutofit lnSpcReduction="10000"/>
          </a:bodyPr>
          <a:lstStyle/>
          <a:p>
            <a:r>
              <a:rPr lang="en-US" dirty="0">
                <a:latin typeface="Arial" panose="020B0604020202020204" pitchFamily="34" charset="0"/>
                <a:cs typeface="Arial" panose="020B0604020202020204" pitchFamily="34" charset="0"/>
              </a:rPr>
              <a:t>Committees ASMUN:</a:t>
            </a:r>
          </a:p>
          <a:p>
            <a:pPr lvl="1"/>
            <a:r>
              <a:rPr lang="en-US" i="0" dirty="0">
                <a:latin typeface="Arial" panose="020B0604020202020204" pitchFamily="34" charset="0"/>
                <a:cs typeface="Arial" panose="020B0604020202020204" pitchFamily="34" charset="0"/>
              </a:rPr>
              <a:t>Security Council </a:t>
            </a:r>
            <a:r>
              <a:rPr lang="en-US" dirty="0">
                <a:latin typeface="Arial" panose="020B0604020202020204" pitchFamily="34" charset="0"/>
                <a:cs typeface="Arial" panose="020B0604020202020204" pitchFamily="34" charset="0"/>
              </a:rPr>
              <a:t>(SC)</a:t>
            </a:r>
          </a:p>
          <a:p>
            <a:pPr lvl="1"/>
            <a:r>
              <a:rPr lang="en-US" i="0" dirty="0">
                <a:latin typeface="Arial" panose="020B0604020202020204" pitchFamily="34" charset="0"/>
                <a:cs typeface="Arial" panose="020B0604020202020204" pitchFamily="34" charset="0"/>
              </a:rPr>
              <a:t>United Nations Environment </a:t>
            </a:r>
            <a:r>
              <a:rPr lang="en-US" i="0" dirty="0" err="1">
                <a:latin typeface="Arial" panose="020B0604020202020204" pitchFamily="34" charset="0"/>
                <a:cs typeface="Arial" panose="020B0604020202020204" pitchFamily="34" charset="0"/>
              </a:rPr>
              <a:t>Programme</a:t>
            </a:r>
            <a:r>
              <a:rPr lang="en-US" i="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UNEP)</a:t>
            </a:r>
          </a:p>
          <a:p>
            <a:pPr lvl="1"/>
            <a:r>
              <a:rPr lang="en-US" i="0" dirty="0">
                <a:latin typeface="Arial" panose="020B0604020202020204" pitchFamily="34" charset="0"/>
                <a:cs typeface="Arial" panose="020B0604020202020204" pitchFamily="34" charset="0"/>
              </a:rPr>
              <a:t>Economic and Social Council </a:t>
            </a:r>
            <a:r>
              <a:rPr lang="en-US" dirty="0">
                <a:latin typeface="Arial" panose="020B0604020202020204" pitchFamily="34" charset="0"/>
                <a:cs typeface="Arial" panose="020B0604020202020204" pitchFamily="34" charset="0"/>
              </a:rPr>
              <a:t>(ECOSOC)</a:t>
            </a:r>
          </a:p>
          <a:p>
            <a:pPr lvl="1"/>
            <a:r>
              <a:rPr lang="en-US" i="0" dirty="0">
                <a:latin typeface="Arial" panose="020B0604020202020204" pitchFamily="34" charset="0"/>
                <a:cs typeface="Arial" panose="020B0604020202020204" pitchFamily="34" charset="0"/>
              </a:rPr>
              <a:t>Human Rights Council </a:t>
            </a:r>
            <a:r>
              <a:rPr lang="en-US" dirty="0">
                <a:latin typeface="Arial" panose="020B0604020202020204" pitchFamily="34" charset="0"/>
                <a:cs typeface="Arial" panose="020B0604020202020204" pitchFamily="34" charset="0"/>
              </a:rPr>
              <a:t>(HRC)</a:t>
            </a:r>
          </a:p>
          <a:p>
            <a:pPr lvl="1"/>
            <a:r>
              <a:rPr lang="en-US" i="0" dirty="0">
                <a:latin typeface="Arial" panose="020B0604020202020204" pitchFamily="34" charset="0"/>
                <a:cs typeface="Arial" panose="020B0604020202020204" pitchFamily="34" charset="0"/>
              </a:rPr>
              <a:t>General Assembly (GA)</a:t>
            </a:r>
          </a:p>
          <a:p>
            <a:pPr marL="0" lvl="1" indent="0">
              <a:buNone/>
            </a:pPr>
            <a:endParaRPr lang="en-US" i="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Debate</a:t>
            </a:r>
          </a:p>
          <a:p>
            <a:pPr lvl="1"/>
            <a:endParaRPr lang="en-US" dirty="0">
              <a:latin typeface="Arial" panose="020B0604020202020204" pitchFamily="34" charset="0"/>
              <a:cs typeface="Arial" panose="020B0604020202020204" pitchFamily="34" charset="0"/>
            </a:endParaRPr>
          </a:p>
          <a:p>
            <a:pPr marL="0" lvl="1" indent="0" algn="ctr">
              <a:buNone/>
            </a:pPr>
            <a:r>
              <a:rPr lang="en-US" dirty="0">
                <a:latin typeface="Arial" panose="020B0604020202020204" pitchFamily="34" charset="0"/>
                <a:cs typeface="Arial" panose="020B0604020202020204" pitchFamily="34" charset="0"/>
              </a:rPr>
              <a:t>Questions?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782657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ea typeface="Gill Sans" charset="0"/>
                <a:cs typeface="Arial" panose="020B0604020202020204" pitchFamily="34" charset="0"/>
              </a:rPr>
              <a:t>ASMUN</a:t>
            </a:r>
            <a:endParaRPr lang="nl-NL" b="1" dirty="0">
              <a:latin typeface="Arial" panose="020B0604020202020204" pitchFamily="34" charset="0"/>
              <a:ea typeface="Gill Sans" charset="0"/>
              <a:cs typeface="Arial" panose="020B0604020202020204" pitchFamily="34" charset="0"/>
            </a:endParaRPr>
          </a:p>
        </p:txBody>
      </p:sp>
      <p:sp>
        <p:nvSpPr>
          <p:cNvPr id="3" name="Tijdelijke aanduiding voor inhoud 2"/>
          <p:cNvSpPr>
            <a:spLocks noGrp="1"/>
          </p:cNvSpPr>
          <p:nvPr>
            <p:ph idx="1"/>
          </p:nvPr>
        </p:nvSpPr>
        <p:spPr/>
        <p:txBody>
          <a:bodyPr/>
          <a:lstStyle/>
          <a:p>
            <a:r>
              <a:rPr lang="nl-NL" dirty="0">
                <a:latin typeface="Arial" panose="020B0604020202020204" pitchFamily="34" charset="0"/>
                <a:cs typeface="Arial" panose="020B0604020202020204" pitchFamily="34" charset="0"/>
              </a:rPr>
              <a:t>The </a:t>
            </a:r>
            <a:r>
              <a:rPr lang="nl-NL" dirty="0" err="1">
                <a:latin typeface="Arial" panose="020B0604020202020204" pitchFamily="34" charset="0"/>
                <a:cs typeface="Arial" panose="020B0604020202020204" pitchFamily="34" charset="0"/>
              </a:rPr>
              <a:t>third</a:t>
            </a:r>
            <a:r>
              <a:rPr lang="nl-NL" dirty="0">
                <a:latin typeface="Arial" panose="020B0604020202020204" pitchFamily="34" charset="0"/>
                <a:cs typeface="Arial" panose="020B0604020202020204" pitchFamily="34" charset="0"/>
              </a:rPr>
              <a:t> ASMUN Conference!</a:t>
            </a:r>
          </a:p>
          <a:p>
            <a:r>
              <a:rPr lang="nl-NL" dirty="0" err="1">
                <a:latin typeface="Arial" panose="020B0604020202020204" pitchFamily="34" charset="0"/>
                <a:cs typeface="Arial" panose="020B0604020202020204" pitchFamily="34" charset="0"/>
              </a:rPr>
              <a:t>Wednesday</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29th of </a:t>
            </a:r>
            <a:r>
              <a:rPr lang="nl-NL" dirty="0" err="1">
                <a:latin typeface="Arial" panose="020B0604020202020204" pitchFamily="34" charset="0"/>
                <a:cs typeface="Arial" panose="020B0604020202020204" pitchFamily="34" charset="0"/>
              </a:rPr>
              <a:t>January</a:t>
            </a:r>
            <a:r>
              <a:rPr lang="nl-NL" dirty="0">
                <a:latin typeface="Arial" panose="020B0604020202020204" pitchFamily="34" charset="0"/>
                <a:cs typeface="Arial" panose="020B0604020202020204" pitchFamily="34" charset="0"/>
              </a:rPr>
              <a:t> 2019</a:t>
            </a:r>
          </a:p>
          <a:p>
            <a:r>
              <a:rPr lang="nl-NL" dirty="0">
                <a:latin typeface="Arial" panose="020B0604020202020204" pitchFamily="34" charset="0"/>
                <a:cs typeface="Arial" panose="020B0604020202020204" pitchFamily="34" charset="0"/>
              </a:rPr>
              <a:t>110 </a:t>
            </a:r>
            <a:r>
              <a:rPr lang="nl-NL" dirty="0" err="1">
                <a:latin typeface="Arial" panose="020B0604020202020204" pitchFamily="34" charset="0"/>
                <a:cs typeface="Arial" panose="020B0604020202020204" pitchFamily="34" charset="0"/>
              </a:rPr>
              <a:t>participants</a:t>
            </a:r>
            <a:endParaRPr lang="nl-NL" dirty="0">
              <a:latin typeface="Arial" panose="020B0604020202020204" pitchFamily="34" charset="0"/>
              <a:cs typeface="Arial" panose="020B0604020202020204" pitchFamily="34" charset="0"/>
            </a:endParaRPr>
          </a:p>
          <a:p>
            <a:r>
              <a:rPr lang="nl-NL" dirty="0" err="1">
                <a:latin typeface="Arial" panose="020B0604020202020204" pitchFamily="34" charset="0"/>
                <a:cs typeface="Arial" panose="020B0604020202020204" pitchFamily="34" charset="0"/>
              </a:rPr>
              <a:t>Formal</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attire</a:t>
            </a:r>
            <a:r>
              <a:rPr lang="nl-NL" dirty="0">
                <a:latin typeface="Arial" panose="020B0604020202020204" pitchFamily="34" charset="0"/>
                <a:cs typeface="Arial" panose="020B0604020202020204" pitchFamily="34" charset="0"/>
              </a:rPr>
              <a:t> is </a:t>
            </a:r>
            <a:r>
              <a:rPr lang="nl-NL" b="1" i="1" dirty="0" err="1">
                <a:latin typeface="Arial" panose="020B0604020202020204" pitchFamily="34" charset="0"/>
                <a:cs typeface="Arial" panose="020B0604020202020204" pitchFamily="34" charset="0"/>
              </a:rPr>
              <a:t>obligated</a:t>
            </a:r>
            <a:endParaRPr lang="nl-NL" b="1" i="1" dirty="0">
              <a:latin typeface="Arial" panose="020B0604020202020204" pitchFamily="34" charset="0"/>
              <a:cs typeface="Arial" panose="020B0604020202020204" pitchFamily="34" charset="0"/>
            </a:endParaRPr>
          </a:p>
          <a:p>
            <a:r>
              <a:rPr lang="en-US" dirty="0">
                <a:hlinkClick r:id="rId2"/>
              </a:rPr>
              <a:t>https://asmun.nl/</a:t>
            </a:r>
            <a:endParaRPr lang="nl-NL" b="1" dirty="0">
              <a:latin typeface="Arial" panose="020B0604020202020204" pitchFamily="34" charset="0"/>
              <a:cs typeface="Arial" panose="020B0604020202020204" pitchFamily="34" charset="0"/>
            </a:endParaRPr>
          </a:p>
          <a:p>
            <a:pPr marL="0" indent="0">
              <a:buNone/>
            </a:pPr>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pic>
        <p:nvPicPr>
          <p:cNvPr id="5" name="Picture 4">
            <a:extLst>
              <a:ext uri="{FF2B5EF4-FFF2-40B4-BE49-F238E27FC236}">
                <a16:creationId xmlns:a16="http://schemas.microsoft.com/office/drawing/2014/main" id="{DE7933CE-044B-4E84-A549-5A26EDA5B4EB}"/>
              </a:ext>
            </a:extLst>
          </p:cNvPr>
          <p:cNvPicPr>
            <a:picLocks noChangeAspect="1"/>
          </p:cNvPicPr>
          <p:nvPr/>
        </p:nvPicPr>
        <p:blipFill rotWithShape="1">
          <a:blip r:embed="rId4"/>
          <a:srcRect l="68676" t="44444" r="14412" b="27333"/>
          <a:stretch/>
        </p:blipFill>
        <p:spPr>
          <a:xfrm>
            <a:off x="9314775" y="405518"/>
            <a:ext cx="2581836" cy="2423594"/>
          </a:xfrm>
          <a:prstGeom prst="rect">
            <a:avLst/>
          </a:prstGeom>
        </p:spPr>
      </p:pic>
      <p:pic>
        <p:nvPicPr>
          <p:cNvPr id="6" name="Picture 5">
            <a:extLst>
              <a:ext uri="{FF2B5EF4-FFF2-40B4-BE49-F238E27FC236}">
                <a16:creationId xmlns:a16="http://schemas.microsoft.com/office/drawing/2014/main" id="{86C03C99-3517-425D-AA71-3F36DA2FAD05}"/>
              </a:ext>
            </a:extLst>
          </p:cNvPr>
          <p:cNvPicPr>
            <a:picLocks noChangeAspect="1"/>
          </p:cNvPicPr>
          <p:nvPr/>
        </p:nvPicPr>
        <p:blipFill rotWithShape="1">
          <a:blip r:embed="rId5"/>
          <a:srcRect l="18828" t="20972" r="27265" b="50000"/>
          <a:stretch/>
        </p:blipFill>
        <p:spPr>
          <a:xfrm>
            <a:off x="4286250" y="405518"/>
            <a:ext cx="4905603" cy="1485900"/>
          </a:xfrm>
          <a:prstGeom prst="rect">
            <a:avLst/>
          </a:prstGeom>
        </p:spPr>
      </p:pic>
      <p:pic>
        <p:nvPicPr>
          <p:cNvPr id="8" name="Picture 7">
            <a:extLst>
              <a:ext uri="{FF2B5EF4-FFF2-40B4-BE49-F238E27FC236}">
                <a16:creationId xmlns:a16="http://schemas.microsoft.com/office/drawing/2014/main" id="{F232A0A1-1091-49FF-B77A-45294211B561}"/>
              </a:ext>
            </a:extLst>
          </p:cNvPr>
          <p:cNvPicPr>
            <a:picLocks noChangeAspect="1"/>
          </p:cNvPicPr>
          <p:nvPr/>
        </p:nvPicPr>
        <p:blipFill rotWithShape="1">
          <a:blip r:embed="rId6"/>
          <a:srcRect l="13593" t="10000" r="15586" b="40000"/>
          <a:stretch/>
        </p:blipFill>
        <p:spPr>
          <a:xfrm>
            <a:off x="6592412" y="2943412"/>
            <a:ext cx="5304199" cy="2106482"/>
          </a:xfrm>
          <a:prstGeom prst="rect">
            <a:avLst/>
          </a:prstGeom>
        </p:spPr>
      </p:pic>
    </p:spTree>
    <p:extLst>
      <p:ext uri="{BB962C8B-B14F-4D97-AF65-F5344CB8AC3E}">
        <p14:creationId xmlns:p14="http://schemas.microsoft.com/office/powerpoint/2010/main" val="316480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b="1" dirty="0">
                <a:latin typeface="Arial" panose="020B0604020202020204" pitchFamily="34" charset="0"/>
                <a:ea typeface="Gill Sans" charset="0"/>
                <a:cs typeface="Arial" panose="020B0604020202020204" pitchFamily="34" charset="0"/>
              </a:rPr>
              <a:t>ASMUN</a:t>
            </a:r>
          </a:p>
        </p:txBody>
      </p:sp>
      <p:sp>
        <p:nvSpPr>
          <p:cNvPr id="3" name="Tijdelijke aanduiding voor inhoud 2"/>
          <p:cNvSpPr>
            <a:spLocks noGrp="1"/>
          </p:cNvSpPr>
          <p:nvPr>
            <p:ph idx="1"/>
          </p:nvPr>
        </p:nvSpPr>
        <p:spPr>
          <a:xfrm>
            <a:off x="726249" y="3248487"/>
            <a:ext cx="10515600" cy="2221357"/>
          </a:xfrm>
        </p:spPr>
        <p:txBody>
          <a:bodyPr>
            <a:normAutofit/>
          </a:bodyPr>
          <a:lstStyle/>
          <a:p>
            <a:pPr marL="0" indent="0" algn="ctr">
              <a:buNone/>
            </a:pPr>
            <a:r>
              <a:rPr lang="en-US" sz="6000" i="1" dirty="0">
                <a:latin typeface="Arial" panose="020B0604020202020204" pitchFamily="34" charset="0"/>
                <a:cs typeface="Arial" panose="020B0604020202020204" pitchFamily="34" charset="0"/>
              </a:rPr>
              <a:t>“Tomorrow belongs to those who prepare for it today.”</a:t>
            </a:r>
            <a:endParaRPr lang="nl-NL" sz="6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5" name="Tijdelijke aanduiding voor inhoud 2">
            <a:extLst>
              <a:ext uri="{FF2B5EF4-FFF2-40B4-BE49-F238E27FC236}">
                <a16:creationId xmlns:a16="http://schemas.microsoft.com/office/drawing/2014/main" id="{5309F1DA-91A9-4DA4-949B-4AE9AA1F06F3}"/>
              </a:ext>
            </a:extLst>
          </p:cNvPr>
          <p:cNvSpPr txBox="1">
            <a:spLocks/>
          </p:cNvSpPr>
          <p:nvPr/>
        </p:nvSpPr>
        <p:spPr>
          <a:xfrm>
            <a:off x="950151" y="1953522"/>
            <a:ext cx="10515600" cy="2221357"/>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lgn="ctr">
              <a:buFont typeface="Franklin Gothic Book" panose="020B0503020102020204" pitchFamily="34" charset="0"/>
              <a:buNone/>
            </a:pPr>
            <a:r>
              <a:rPr lang="nl-NL" sz="6000" b="1" dirty="0" err="1">
                <a:latin typeface="Arial" panose="020B0604020202020204" pitchFamily="34" charset="0"/>
                <a:cs typeface="Arial" panose="020B0604020202020204" pitchFamily="34" charset="0"/>
              </a:rPr>
              <a:t>Our</a:t>
            </a:r>
            <a:r>
              <a:rPr lang="nl-NL" sz="6000" b="1" dirty="0">
                <a:latin typeface="Arial" panose="020B0604020202020204" pitchFamily="34" charset="0"/>
                <a:cs typeface="Arial" panose="020B0604020202020204" pitchFamily="34" charset="0"/>
              </a:rPr>
              <a:t> </a:t>
            </a:r>
            <a:r>
              <a:rPr lang="nl-NL" sz="6000" b="1" dirty="0" err="1">
                <a:latin typeface="Arial" panose="020B0604020202020204" pitchFamily="34" charset="0"/>
                <a:cs typeface="Arial" panose="020B0604020202020204" pitchFamily="34" charset="0"/>
              </a:rPr>
              <a:t>Future</a:t>
            </a:r>
            <a:r>
              <a:rPr lang="nl-NL" sz="6000" b="1" dirty="0">
                <a:latin typeface="Arial" panose="020B0604020202020204" pitchFamily="34" charset="0"/>
                <a:cs typeface="Arial" panose="020B0604020202020204" pitchFamily="34" charset="0"/>
              </a:rPr>
              <a:t> is </a:t>
            </a:r>
            <a:r>
              <a:rPr lang="nl-NL" sz="6000" b="1" dirty="0" err="1">
                <a:latin typeface="Arial" panose="020B0604020202020204" pitchFamily="34" charset="0"/>
                <a:cs typeface="Arial" panose="020B0604020202020204" pitchFamily="34" charset="0"/>
              </a:rPr>
              <a:t>Now</a:t>
            </a:r>
            <a:r>
              <a:rPr lang="nl-NL" sz="6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4853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6" name="Rectangle 15"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vert="horz" lIns="91440" tIns="45720" rIns="91440" bIns="45720" rtlCol="0" anchor="t">
            <a:normAutofit/>
          </a:bodyPr>
          <a:lstStyle/>
          <a:p>
            <a:r>
              <a:rPr lang="en-US" b="1" dirty="0"/>
              <a:t>Rules of Procedure </a:t>
            </a:r>
          </a:p>
        </p:txBody>
      </p:sp>
      <p:sp>
        <p:nvSpPr>
          <p:cNvPr id="3" name="Content Placeholder 2"/>
          <p:cNvSpPr>
            <a:spLocks noGrp="1"/>
          </p:cNvSpPr>
          <p:nvPr>
            <p:ph idx="1"/>
          </p:nvPr>
        </p:nvSpPr>
        <p:spPr>
          <a:xfrm>
            <a:off x="1371600" y="1716484"/>
            <a:ext cx="9601200" cy="3581400"/>
          </a:xfrm>
        </p:spPr>
        <p:txBody>
          <a:bodyPr vert="horz" lIns="91440" tIns="45720" rIns="91440" bIns="45720" rtlCol="0">
            <a:normAutofit fontScale="92500" lnSpcReduction="10000"/>
          </a:bodyPr>
          <a:lstStyle/>
          <a:p>
            <a:r>
              <a:rPr lang="en-US" dirty="0">
                <a:latin typeface="Arial" charset="0"/>
                <a:ea typeface="Arial" charset="0"/>
                <a:cs typeface="Arial" charset="0"/>
              </a:rPr>
              <a:t>General Speakers’ List (GSL)</a:t>
            </a:r>
          </a:p>
          <a:p>
            <a:r>
              <a:rPr lang="en-US" dirty="0">
                <a:latin typeface="Arial" charset="0"/>
                <a:ea typeface="Arial" charset="0"/>
                <a:cs typeface="Arial" charset="0"/>
              </a:rPr>
              <a:t>Yielding</a:t>
            </a:r>
          </a:p>
          <a:p>
            <a:r>
              <a:rPr lang="en-US" dirty="0">
                <a:latin typeface="Arial" charset="0"/>
                <a:ea typeface="Arial" charset="0"/>
                <a:cs typeface="Arial" charset="0"/>
              </a:rPr>
              <a:t>Points</a:t>
            </a:r>
          </a:p>
          <a:p>
            <a:r>
              <a:rPr lang="en-US" dirty="0">
                <a:latin typeface="Arial" charset="0"/>
                <a:ea typeface="Arial" charset="0"/>
                <a:cs typeface="Arial" charset="0"/>
              </a:rPr>
              <a:t>(Un)moderated Caucus</a:t>
            </a:r>
          </a:p>
          <a:p>
            <a:r>
              <a:rPr lang="en-US" dirty="0">
                <a:latin typeface="Arial" charset="0"/>
                <a:ea typeface="Arial" charset="0"/>
                <a:cs typeface="Arial" charset="0"/>
              </a:rPr>
              <a:t>Motions </a:t>
            </a:r>
          </a:p>
          <a:p>
            <a:r>
              <a:rPr lang="en-US" dirty="0">
                <a:latin typeface="Arial" charset="0"/>
                <a:ea typeface="Arial" charset="0"/>
                <a:cs typeface="Arial" charset="0"/>
              </a:rPr>
              <a:t>Draft resolutions and amendments</a:t>
            </a:r>
          </a:p>
          <a:p>
            <a:r>
              <a:rPr lang="en-US" dirty="0">
                <a:latin typeface="Arial" charset="0"/>
                <a:ea typeface="Arial" charset="0"/>
                <a:cs typeface="Arial" charset="0"/>
              </a:rPr>
              <a:t>Voting </a:t>
            </a:r>
          </a:p>
          <a:p>
            <a:r>
              <a:rPr lang="en-US" dirty="0">
                <a:latin typeface="Arial" charset="0"/>
                <a:ea typeface="Arial" charset="0"/>
                <a:cs typeface="Arial" charset="0"/>
              </a:rPr>
              <a:t>Position Papers </a:t>
            </a:r>
          </a:p>
          <a:p>
            <a:r>
              <a:rPr lang="en-US" dirty="0">
                <a:latin typeface="Arial" charset="0"/>
                <a:ea typeface="Arial" charset="0"/>
                <a:cs typeface="Arial" charset="0"/>
              </a:rPr>
              <a:t>Mini-Mun</a:t>
            </a:r>
          </a:p>
          <a:p>
            <a:endParaRPr lang="en-US" dirty="0">
              <a:latin typeface="Arial" charset="0"/>
              <a:ea typeface="Arial" charset="0"/>
              <a:cs typeface="Arial" charset="0"/>
            </a:endParaRPr>
          </a:p>
          <a:p>
            <a:endParaRPr lang="en-US" dirty="0">
              <a:latin typeface="Arial" charset="0"/>
              <a:ea typeface="Arial" charset="0"/>
              <a:cs typeface="Arial"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179363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72988" y="488576"/>
            <a:ext cx="10919012" cy="1485900"/>
          </a:xfrm>
        </p:spPr>
        <p:txBody>
          <a:bodyPr>
            <a:normAutofit fontScale="90000"/>
          </a:bodyPr>
          <a:lstStyle/>
          <a:p>
            <a:r>
              <a:rPr lang="nl-NL" b="1" dirty="0">
                <a:latin typeface="Arial" panose="020B0604020202020204" pitchFamily="34" charset="0"/>
                <a:cs typeface="Arial" panose="020B0604020202020204" pitchFamily="34" charset="0"/>
              </a:rPr>
              <a:t>Rules of Procedure</a:t>
            </a:r>
            <a:br>
              <a:rPr lang="nl-NL" b="1" dirty="0">
                <a:latin typeface="Arial" panose="020B0604020202020204" pitchFamily="34" charset="0"/>
                <a:cs typeface="Arial" panose="020B0604020202020204" pitchFamily="34" charset="0"/>
              </a:rPr>
            </a:br>
            <a:r>
              <a:rPr lang="nl-NL" b="1" dirty="0">
                <a:latin typeface="Arial" panose="020B0604020202020204" pitchFamily="34" charset="0"/>
                <a:cs typeface="Arial" panose="020B0604020202020204" pitchFamily="34" charset="0"/>
              </a:rPr>
              <a:t>Set-up MUN – General Speakers’ List (GSL)</a:t>
            </a:r>
          </a:p>
        </p:txBody>
      </p:sp>
      <p:sp>
        <p:nvSpPr>
          <p:cNvPr id="3" name="Tijdelijke aanduiding voor inhoud 2"/>
          <p:cNvSpPr>
            <a:spLocks noGrp="1"/>
          </p:cNvSpPr>
          <p:nvPr>
            <p:ph idx="1"/>
          </p:nvPr>
        </p:nvSpPr>
        <p:spPr/>
        <p:txBody>
          <a:bodyPr/>
          <a:lstStyle/>
          <a:p>
            <a:r>
              <a:rPr lang="nl-NL" dirty="0">
                <a:latin typeface="Arial" panose="020B0604020202020204" pitchFamily="34" charset="0"/>
                <a:cs typeface="Arial" panose="020B0604020202020204" pitchFamily="34" charset="0"/>
              </a:rPr>
              <a:t>Each country has the right to give an opening speech (</a:t>
            </a:r>
            <a:r>
              <a:rPr lang="nl-NL" dirty="0" err="1">
                <a:latin typeface="Arial" panose="020B0604020202020204" pitchFamily="34" charset="0"/>
                <a:cs typeface="Arial" panose="020B0604020202020204" pitchFamily="34" charset="0"/>
              </a:rPr>
              <a:t>obligated</a:t>
            </a:r>
            <a:r>
              <a:rPr lang="nl-NL" dirty="0">
                <a:latin typeface="Arial" panose="020B0604020202020204" pitchFamily="34" charset="0"/>
                <a:cs typeface="Arial" panose="020B0604020202020204" pitchFamily="34" charset="0"/>
              </a:rPr>
              <a:t> in SC)</a:t>
            </a:r>
          </a:p>
          <a:p>
            <a:r>
              <a:rPr lang="nl-NL" dirty="0" err="1">
                <a:latin typeface="Arial" panose="020B0604020202020204" pitchFamily="34" charset="0"/>
                <a:cs typeface="Arial" panose="020B0604020202020204" pitchFamily="34" charset="0"/>
              </a:rPr>
              <a:t>Explain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your</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country’s</a:t>
            </a:r>
            <a:r>
              <a:rPr lang="nl-NL" dirty="0">
                <a:latin typeface="Arial" panose="020B0604020202020204" pitchFamily="34" charset="0"/>
                <a:cs typeface="Arial" panose="020B0604020202020204" pitchFamily="34" charset="0"/>
              </a:rPr>
              <a:t> policy</a:t>
            </a:r>
          </a:p>
          <a:p>
            <a:r>
              <a:rPr lang="nl-NL" dirty="0" err="1">
                <a:latin typeface="Arial" panose="020B0604020202020204" pitchFamily="34" charset="0"/>
                <a:cs typeface="Arial" panose="020B0604020202020204" pitchFamily="34" charset="0"/>
              </a:rPr>
              <a:t>Each</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delegation</a:t>
            </a:r>
            <a:r>
              <a:rPr lang="nl-NL" dirty="0">
                <a:latin typeface="Arial" panose="020B0604020202020204" pitchFamily="34" charset="0"/>
                <a:cs typeface="Arial" panose="020B0604020202020204" pitchFamily="34" charset="0"/>
              </a:rPr>
              <a:t> has </a:t>
            </a:r>
            <a:r>
              <a:rPr lang="nl-NL" b="1" dirty="0">
                <a:latin typeface="Arial" panose="020B0604020202020204" pitchFamily="34" charset="0"/>
                <a:cs typeface="Arial" panose="020B0604020202020204" pitchFamily="34" charset="0"/>
              </a:rPr>
              <a:t>45 </a:t>
            </a:r>
            <a:r>
              <a:rPr lang="nl-NL" b="1" dirty="0" err="1">
                <a:latin typeface="Arial" panose="020B0604020202020204" pitchFamily="34" charset="0"/>
                <a:cs typeface="Arial" panose="020B0604020202020204" pitchFamily="34" charset="0"/>
              </a:rPr>
              <a:t>seconds</a:t>
            </a:r>
            <a:r>
              <a:rPr lang="nl-NL" b="1" dirty="0">
                <a:latin typeface="Arial" panose="020B0604020202020204" pitchFamily="34" charset="0"/>
                <a:cs typeface="Arial" panose="020B0604020202020204" pitchFamily="34" charset="0"/>
              </a:rPr>
              <a:t> </a:t>
            </a:r>
            <a:r>
              <a:rPr lang="nl-NL" dirty="0">
                <a:latin typeface="Arial" panose="020B0604020202020204" pitchFamily="34" charset="0"/>
                <a:cs typeface="Arial" panose="020B0604020202020204" pitchFamily="34" charset="0"/>
              </a:rPr>
              <a:t>(</a:t>
            </a:r>
            <a:r>
              <a:rPr lang="nl-NL" dirty="0" err="1">
                <a:latin typeface="Arial" panose="020B0604020202020204" pitchFamily="34" charset="0"/>
                <a:cs typeface="Arial" panose="020B0604020202020204" pitchFamily="34" charset="0"/>
              </a:rPr>
              <a:t>example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determined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upon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discretion</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chair</a:t>
            </a:r>
            <a:r>
              <a:rPr lang="nl-NL" dirty="0">
                <a:latin typeface="Arial" panose="020B0604020202020204" pitchFamily="34" charset="0"/>
                <a:cs typeface="Arial" panose="020B0604020202020204" pitchFamily="34" charset="0"/>
              </a:rPr>
              <a:t>(s))</a:t>
            </a:r>
          </a:p>
          <a:p>
            <a:r>
              <a:rPr lang="nl-NL" dirty="0">
                <a:latin typeface="Arial" panose="020B0604020202020204" pitchFamily="34" charset="0"/>
                <a:cs typeface="Arial" panose="020B0604020202020204" pitchFamily="34" charset="0"/>
              </a:rPr>
              <a:t>‘’</a:t>
            </a:r>
            <a:r>
              <a:rPr lang="nl-NL" dirty="0" err="1">
                <a:latin typeface="Arial" panose="020B0604020202020204" pitchFamily="34" charset="0"/>
                <a:cs typeface="Arial" panose="020B0604020202020204" pitchFamily="34" charset="0"/>
              </a:rPr>
              <a:t>Honourable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chair</a:t>
            </a:r>
            <a:r>
              <a:rPr lang="nl-NL" dirty="0">
                <a:latin typeface="Arial" panose="020B0604020202020204" pitchFamily="34" charset="0"/>
                <a:cs typeface="Arial" panose="020B0604020202020204" pitchFamily="34" charset="0"/>
              </a:rPr>
              <a:t>(s), </a:t>
            </a:r>
            <a:r>
              <a:rPr lang="nl-NL" dirty="0" err="1">
                <a:latin typeface="Arial" panose="020B0604020202020204" pitchFamily="34" charset="0"/>
                <a:cs typeface="Arial" panose="020B0604020202020204" pitchFamily="34" charset="0"/>
              </a:rPr>
              <a:t>honourable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delegates</a:t>
            </a:r>
            <a:r>
              <a:rPr lang="nl-NL" dirty="0">
                <a:latin typeface="Arial" panose="020B0604020202020204" pitchFamily="34" charset="0"/>
                <a:cs typeface="Arial" panose="020B0604020202020204" pitchFamily="34" charset="0"/>
              </a:rPr>
              <a:t>…’’</a:t>
            </a:r>
          </a:p>
          <a:p>
            <a:r>
              <a:rPr lang="nl-NL" b="1" dirty="0">
                <a:latin typeface="Arial" panose="020B0604020202020204" pitchFamily="34" charset="0"/>
                <a:cs typeface="Arial" panose="020B0604020202020204" pitchFamily="34" charset="0"/>
              </a:rPr>
              <a:t>Always </a:t>
            </a:r>
            <a:r>
              <a:rPr lang="nl-NL" dirty="0">
                <a:latin typeface="Arial" panose="020B0604020202020204" pitchFamily="34" charset="0"/>
                <a:cs typeface="Arial" panose="020B0604020202020204" pitchFamily="34" charset="0"/>
              </a:rPr>
              <a:t>speak on behalf of the country you are representing!</a:t>
            </a:r>
          </a:p>
          <a:p>
            <a:r>
              <a:rPr lang="nl-NL" b="1" dirty="0">
                <a:latin typeface="Arial" panose="020B0604020202020204" pitchFamily="34" charset="0"/>
                <a:cs typeface="Arial" panose="020B0604020202020204" pitchFamily="34" charset="0"/>
              </a:rPr>
              <a:t>Always </a:t>
            </a:r>
            <a:r>
              <a:rPr lang="nl-NL" dirty="0">
                <a:latin typeface="Arial" panose="020B0604020202020204" pitchFamily="34" charset="0"/>
                <a:cs typeface="Arial" panose="020B0604020202020204" pitchFamily="34" charset="0"/>
              </a:rPr>
              <a:t>send a note that you would like to be re-added on the GSL</a:t>
            </a:r>
            <a:endParaRPr lang="nl-NL" b="1" dirty="0">
              <a:latin typeface="Arial" panose="020B0604020202020204" pitchFamily="34" charset="0"/>
              <a:cs typeface="Arial" panose="020B0604020202020204" pitchFamily="34" charset="0"/>
            </a:endParaRPr>
          </a:p>
          <a:p>
            <a:r>
              <a:rPr lang="nl-NL" b="1" dirty="0">
                <a:latin typeface="Arial" panose="020B0604020202020204" pitchFamily="34" charset="0"/>
                <a:cs typeface="Arial" panose="020B0604020202020204" pitchFamily="34" charset="0"/>
              </a:rPr>
              <a:t>Always</a:t>
            </a:r>
            <a:r>
              <a:rPr lang="nl-NL" dirty="0">
                <a:latin typeface="Arial" panose="020B0604020202020204" pitchFamily="34" charset="0"/>
                <a:cs typeface="Arial" panose="020B0604020202020204" pitchFamily="34" charset="0"/>
              </a:rPr>
              <a:t> yield your time</a:t>
            </a:r>
            <a:endParaRPr lang="nl-NL"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157847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Set-up MUN – Yielding </a:t>
            </a:r>
            <a:endParaRPr lang="nl-NL" b="1" dirty="0">
              <a:latin typeface="Arial" panose="020B0604020202020204" pitchFamily="34" charset="0"/>
              <a:cs typeface="Arial" panose="020B0604020202020204" pitchFamily="34" charset="0"/>
            </a:endParaRPr>
          </a:p>
        </p:txBody>
      </p:sp>
      <p:sp>
        <p:nvSpPr>
          <p:cNvPr id="5" name="Tijdelijke aanduiding voor inhoud 4">
            <a:extLst>
              <a:ext uri="{FF2B5EF4-FFF2-40B4-BE49-F238E27FC236}">
                <a16:creationId xmlns:a16="http://schemas.microsoft.com/office/drawing/2014/main" id="{087BC572-52BC-4BC9-8AFE-69EDA6AEB3F9}"/>
              </a:ext>
            </a:extLst>
          </p:cNvPr>
          <p:cNvSpPr>
            <a:spLocks noGrp="1"/>
          </p:cNvSpPr>
          <p:nvPr>
            <p:ph idx="1"/>
          </p:nvPr>
        </p:nvSpPr>
        <p:spPr/>
        <p:txBody>
          <a:bodyPr>
            <a:normAutofit/>
          </a:bodyPr>
          <a:lstStyle/>
          <a:p>
            <a:pPr marL="0" indent="0">
              <a:buNone/>
            </a:pPr>
            <a:r>
              <a:rPr lang="nl-NL" b="1" dirty="0">
                <a:latin typeface="Arial" panose="020B0604020202020204" pitchFamily="34" charset="0"/>
                <a:cs typeface="Arial" panose="020B0604020202020204" pitchFamily="34" charset="0"/>
              </a:rPr>
              <a:t>Only </a:t>
            </a:r>
            <a:r>
              <a:rPr lang="nl-NL" dirty="0">
                <a:latin typeface="Arial" panose="020B0604020202020204" pitchFamily="34" charset="0"/>
                <a:cs typeface="Arial" panose="020B0604020202020204" pitchFamily="34" charset="0"/>
              </a:rPr>
              <a:t>yield on the GSL</a:t>
            </a:r>
            <a:endParaRPr lang="nl-NL" b="1"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Yield to the chair: </a:t>
            </a:r>
          </a:p>
          <a:p>
            <a:pPr lvl="1"/>
            <a:r>
              <a:rPr lang="nl-NL" dirty="0">
                <a:latin typeface="Arial" panose="020B0604020202020204" pitchFamily="34" charset="0"/>
                <a:cs typeface="Arial" panose="020B0604020202020204" pitchFamily="34" charset="0"/>
              </a:rPr>
              <a:t>“We would like to yield our remaining time back to the chair”</a:t>
            </a:r>
          </a:p>
          <a:p>
            <a:r>
              <a:rPr lang="nl-NL" dirty="0">
                <a:latin typeface="Arial" panose="020B0604020202020204" pitchFamily="34" charset="0"/>
                <a:cs typeface="Arial" panose="020B0604020202020204" pitchFamily="34" charset="0"/>
              </a:rPr>
              <a:t>Yield to questions</a:t>
            </a:r>
          </a:p>
          <a:p>
            <a:pPr lvl="1"/>
            <a:r>
              <a:rPr lang="nl-NL" dirty="0">
                <a:latin typeface="Arial" panose="020B0604020202020204" pitchFamily="34" charset="0"/>
                <a:cs typeface="Arial" panose="020B0604020202020204" pitchFamily="34" charset="0"/>
              </a:rPr>
              <a:t>“We would like to yield our remaining time to questions”</a:t>
            </a:r>
          </a:p>
          <a:p>
            <a:r>
              <a:rPr lang="nl-NL" dirty="0">
                <a:latin typeface="Arial" panose="020B0604020202020204" pitchFamily="34" charset="0"/>
                <a:cs typeface="Arial" panose="020B0604020202020204" pitchFamily="34" charset="0"/>
              </a:rPr>
              <a:t>Yield to another delegate</a:t>
            </a:r>
          </a:p>
          <a:p>
            <a:pPr lvl="1"/>
            <a:r>
              <a:rPr lang="nl-NL" dirty="0">
                <a:latin typeface="Arial" panose="020B0604020202020204" pitchFamily="34" charset="0"/>
                <a:cs typeface="Arial" panose="020B0604020202020204" pitchFamily="34" charset="0"/>
              </a:rPr>
              <a:t>“We would like to yield our remaining time to the delegation of &lt;country&gt;”</a:t>
            </a:r>
          </a:p>
          <a:p>
            <a:pPr lvl="1"/>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169035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8A0542-E293-4499-886E-B815ECAEE9D0}"/>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Points</a:t>
            </a:r>
          </a:p>
        </p:txBody>
      </p:sp>
      <p:sp>
        <p:nvSpPr>
          <p:cNvPr id="9" name="Tijdelijke aanduiding voor inhoud 8">
            <a:extLst>
              <a:ext uri="{FF2B5EF4-FFF2-40B4-BE49-F238E27FC236}">
                <a16:creationId xmlns:a16="http://schemas.microsoft.com/office/drawing/2014/main" id="{DF9DECB0-6234-474B-9F19-122BD61D481C}"/>
              </a:ext>
            </a:extLst>
          </p:cNvPr>
          <p:cNvSpPr>
            <a:spLocks noGrp="1"/>
          </p:cNvSpPr>
          <p:nvPr>
            <p:ph idx="1"/>
          </p:nvPr>
        </p:nvSpPr>
        <p:spPr/>
        <p:txBody>
          <a:bodyPr/>
          <a:lstStyle/>
          <a:p>
            <a:r>
              <a:rPr lang="nl-NL" i="1" dirty="0">
                <a:latin typeface="Arial" panose="020B0604020202020204" pitchFamily="34" charset="0"/>
                <a:cs typeface="Arial" panose="020B0604020202020204" pitchFamily="34" charset="0"/>
              </a:rPr>
              <a:t>Point of Personal Privilege </a:t>
            </a:r>
            <a:r>
              <a:rPr lang="nl-NL" dirty="0">
                <a:latin typeface="Arial" panose="020B0604020202020204" pitchFamily="34" charset="0"/>
                <a:cs typeface="Arial" panose="020B0604020202020204" pitchFamily="34" charset="0"/>
              </a:rPr>
              <a:t>– e.g. in case </a:t>
            </a:r>
            <a:r>
              <a:rPr lang="nl-NL" dirty="0" err="1">
                <a:latin typeface="Arial" panose="020B0604020202020204" pitchFamily="34" charset="0"/>
                <a:cs typeface="Arial" panose="020B0604020202020204" pitchFamily="34" charset="0"/>
              </a:rPr>
              <a:t>something</a:t>
            </a:r>
            <a:r>
              <a:rPr lang="nl-NL" dirty="0">
                <a:latin typeface="Arial" panose="020B0604020202020204" pitchFamily="34" charset="0"/>
                <a:cs typeface="Arial" panose="020B0604020202020204" pitchFamily="34" charset="0"/>
              </a:rPr>
              <a:t> is </a:t>
            </a:r>
            <a:r>
              <a:rPr lang="nl-NL" dirty="0" err="1">
                <a:latin typeface="Arial" panose="020B0604020202020204" pitchFamily="34" charset="0"/>
                <a:cs typeface="Arial" panose="020B0604020202020204" pitchFamily="34" charset="0"/>
              </a:rPr>
              <a:t>barely</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audible</a:t>
            </a:r>
            <a:r>
              <a:rPr lang="nl-NL" dirty="0">
                <a:latin typeface="Arial" panose="020B0604020202020204" pitchFamily="34" charset="0"/>
                <a:cs typeface="Arial" panose="020B0604020202020204" pitchFamily="34" charset="0"/>
              </a:rPr>
              <a:t> or in case </a:t>
            </a:r>
            <a:r>
              <a:rPr lang="nl-NL" dirty="0" err="1">
                <a:latin typeface="Arial" panose="020B0604020202020204" pitchFamily="34" charset="0"/>
                <a:cs typeface="Arial" panose="020B0604020202020204" pitchFamily="34" charset="0"/>
              </a:rPr>
              <a:t>it</a:t>
            </a:r>
            <a:r>
              <a:rPr lang="nl-NL" dirty="0">
                <a:latin typeface="Arial" panose="020B0604020202020204" pitchFamily="34" charset="0"/>
                <a:cs typeface="Arial" panose="020B0604020202020204" pitchFamily="34" charset="0"/>
              </a:rPr>
              <a:t> is </a:t>
            </a:r>
            <a:r>
              <a:rPr lang="nl-NL" dirty="0" err="1">
                <a:latin typeface="Arial" panose="020B0604020202020204" pitchFamily="34" charset="0"/>
                <a:cs typeface="Arial" panose="020B0604020202020204" pitchFamily="34" charset="0"/>
              </a:rPr>
              <a:t>too</a:t>
            </a:r>
            <a:r>
              <a:rPr lang="nl-NL" dirty="0">
                <a:latin typeface="Arial" panose="020B0604020202020204" pitchFamily="34" charset="0"/>
                <a:cs typeface="Arial" panose="020B0604020202020204" pitchFamily="34" charset="0"/>
              </a:rPr>
              <a:t> hot/</a:t>
            </a:r>
            <a:r>
              <a:rPr lang="nl-NL" dirty="0" err="1">
                <a:latin typeface="Arial" panose="020B0604020202020204" pitchFamily="34" charset="0"/>
                <a:cs typeface="Arial" panose="020B0604020202020204" pitchFamily="34" charset="0"/>
              </a:rPr>
              <a:t>cold</a:t>
            </a:r>
            <a:r>
              <a:rPr lang="nl-NL" dirty="0">
                <a:latin typeface="Arial" panose="020B0604020202020204" pitchFamily="34" charset="0"/>
                <a:cs typeface="Arial" panose="020B0604020202020204" pitchFamily="34" charset="0"/>
              </a:rPr>
              <a:t> in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room.</a:t>
            </a:r>
          </a:p>
          <a:p>
            <a:r>
              <a:rPr lang="nl-NL" i="1" dirty="0">
                <a:latin typeface="Arial" panose="020B0604020202020204" pitchFamily="34" charset="0"/>
                <a:cs typeface="Arial" panose="020B0604020202020204" pitchFamily="34" charset="0"/>
              </a:rPr>
              <a:t>Point of </a:t>
            </a:r>
            <a:r>
              <a:rPr lang="nl-NL" i="1" dirty="0" err="1">
                <a:latin typeface="Arial" panose="020B0604020202020204" pitchFamily="34" charset="0"/>
                <a:cs typeface="Arial" panose="020B0604020202020204" pitchFamily="34" charset="0"/>
              </a:rPr>
              <a:t>Parliamentary</a:t>
            </a:r>
            <a:r>
              <a:rPr lang="nl-NL" i="1" dirty="0">
                <a:latin typeface="Arial" panose="020B0604020202020204" pitchFamily="34" charset="0"/>
                <a:cs typeface="Arial" panose="020B0604020202020204" pitchFamily="34" charset="0"/>
              </a:rPr>
              <a:t> </a:t>
            </a:r>
            <a:r>
              <a:rPr lang="nl-NL" i="1" dirty="0" err="1">
                <a:latin typeface="Arial" panose="020B0604020202020204" pitchFamily="34" charset="0"/>
                <a:cs typeface="Arial" panose="020B0604020202020204" pitchFamily="34" charset="0"/>
              </a:rPr>
              <a:t>Inquiry</a:t>
            </a:r>
            <a:r>
              <a:rPr lang="nl-NL" i="1" dirty="0">
                <a:latin typeface="Arial" panose="020B0604020202020204" pitchFamily="34" charset="0"/>
                <a:cs typeface="Arial" panose="020B0604020202020204" pitchFamily="34" charset="0"/>
              </a:rPr>
              <a:t> </a:t>
            </a:r>
            <a:r>
              <a:rPr lang="nl-NL" dirty="0">
                <a:latin typeface="Arial" panose="020B0604020202020204" pitchFamily="34" charset="0"/>
                <a:cs typeface="Arial" panose="020B0604020202020204" pitchFamily="34" charset="0"/>
              </a:rPr>
              <a:t>– e.g. in case a </a:t>
            </a:r>
            <a:r>
              <a:rPr lang="nl-NL" dirty="0" err="1">
                <a:latin typeface="Arial" panose="020B0604020202020204" pitchFamily="34" charset="0"/>
                <a:cs typeface="Arial" panose="020B0604020202020204" pitchFamily="34" charset="0"/>
              </a:rPr>
              <a:t>delegate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would</a:t>
            </a:r>
            <a:r>
              <a:rPr lang="nl-NL" dirty="0">
                <a:latin typeface="Arial" panose="020B0604020202020204" pitchFamily="34" charset="0"/>
                <a:cs typeface="Arial" panose="020B0604020202020204" pitchFamily="34" charset="0"/>
              </a:rPr>
              <a:t> like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ask</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Chair or a fellow </a:t>
            </a:r>
            <a:r>
              <a:rPr lang="nl-NL" dirty="0" err="1">
                <a:latin typeface="Arial" panose="020B0604020202020204" pitchFamily="34" charset="0"/>
                <a:cs typeface="Arial" panose="020B0604020202020204" pitchFamily="34" charset="0"/>
              </a:rPr>
              <a:t>delegate</a:t>
            </a:r>
            <a:r>
              <a:rPr lang="nl-NL" dirty="0">
                <a:latin typeface="Arial" panose="020B0604020202020204" pitchFamily="34" charset="0"/>
                <a:cs typeface="Arial" panose="020B0604020202020204" pitchFamily="34" charset="0"/>
              </a:rPr>
              <a:t> a question </a:t>
            </a:r>
            <a:r>
              <a:rPr lang="nl-NL" dirty="0" err="1">
                <a:latin typeface="Arial" panose="020B0604020202020204" pitchFamily="34" charset="0"/>
                <a:cs typeface="Arial" panose="020B0604020202020204" pitchFamily="34" charset="0"/>
              </a:rPr>
              <a:t>concerning</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Rules of Procedure or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content of a </a:t>
            </a:r>
            <a:r>
              <a:rPr lang="nl-NL" dirty="0" err="1">
                <a:latin typeface="Arial" panose="020B0604020202020204" pitchFamily="34" charset="0"/>
                <a:cs typeface="Arial" panose="020B0604020202020204" pitchFamily="34" charset="0"/>
              </a:rPr>
              <a:t>delegate’s</a:t>
            </a:r>
            <a:r>
              <a:rPr lang="nl-NL" dirty="0">
                <a:latin typeface="Arial" panose="020B0604020202020204" pitchFamily="34" charset="0"/>
                <a:cs typeface="Arial" panose="020B0604020202020204" pitchFamily="34" charset="0"/>
              </a:rPr>
              <a:t> speech </a:t>
            </a:r>
            <a:r>
              <a:rPr lang="nl-NL" dirty="0" err="1">
                <a:latin typeface="Arial" panose="020B0604020202020204" pitchFamily="34" charset="0"/>
                <a:cs typeface="Arial" panose="020B0604020202020204" pitchFamily="34" charset="0"/>
              </a:rPr>
              <a:t>when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it</a:t>
            </a:r>
            <a:r>
              <a:rPr lang="nl-NL" dirty="0">
                <a:latin typeface="Arial" panose="020B0604020202020204" pitchFamily="34" charset="0"/>
                <a:cs typeface="Arial" panose="020B0604020202020204" pitchFamily="34" charset="0"/>
              </a:rPr>
              <a:t> is </a:t>
            </a:r>
            <a:r>
              <a:rPr lang="nl-NL" dirty="0" err="1">
                <a:latin typeface="Arial" panose="020B0604020202020204" pitchFamily="34" charset="0"/>
                <a:cs typeface="Arial" panose="020B0604020202020204" pitchFamily="34" charset="0"/>
              </a:rPr>
              <a:t>not</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clear</a:t>
            </a:r>
            <a:r>
              <a:rPr lang="nl-NL" dirty="0">
                <a:latin typeface="Arial" panose="020B0604020202020204" pitchFamily="34" charset="0"/>
                <a:cs typeface="Arial" panose="020B0604020202020204" pitchFamily="34" charset="0"/>
              </a:rPr>
              <a:t>.</a:t>
            </a:r>
          </a:p>
          <a:p>
            <a:r>
              <a:rPr lang="nl-NL" i="1" dirty="0">
                <a:latin typeface="Arial" panose="020B0604020202020204" pitchFamily="34" charset="0"/>
                <a:cs typeface="Arial" panose="020B0604020202020204" pitchFamily="34" charset="0"/>
              </a:rPr>
              <a:t>Point of Order </a:t>
            </a:r>
            <a:r>
              <a:rPr lang="nl-NL" dirty="0">
                <a:latin typeface="Arial" panose="020B0604020202020204" pitchFamily="34" charset="0"/>
                <a:cs typeface="Arial" panose="020B0604020202020204" pitchFamily="34" charset="0"/>
              </a:rPr>
              <a:t>– e.g. </a:t>
            </a:r>
            <a:r>
              <a:rPr lang="nl-NL" dirty="0" err="1">
                <a:latin typeface="Arial" panose="020B0604020202020204" pitchFamily="34" charset="0"/>
                <a:cs typeface="Arial" panose="020B0604020202020204" pitchFamily="34" charset="0"/>
              </a:rPr>
              <a:t>when</a:t>
            </a:r>
            <a:r>
              <a:rPr lang="nl-NL" dirty="0">
                <a:latin typeface="Arial" panose="020B0604020202020204" pitchFamily="34" charset="0"/>
                <a:cs typeface="Arial" panose="020B0604020202020204" pitchFamily="34" charset="0"/>
              </a:rPr>
              <a:t> a </a:t>
            </a:r>
            <a:r>
              <a:rPr lang="nl-NL" dirty="0" err="1">
                <a:latin typeface="Arial" panose="020B0604020202020204" pitchFamily="34" charset="0"/>
                <a:cs typeface="Arial" panose="020B0604020202020204" pitchFamily="34" charset="0"/>
              </a:rPr>
              <a:t>delegation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feels</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that</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there</a:t>
            </a:r>
            <a:r>
              <a:rPr lang="nl-NL" dirty="0">
                <a:latin typeface="Arial" panose="020B0604020202020204" pitchFamily="34" charset="0"/>
                <a:cs typeface="Arial" panose="020B0604020202020204" pitchFamily="34" charset="0"/>
              </a:rPr>
              <a:t> is </a:t>
            </a:r>
            <a:r>
              <a:rPr lang="nl-NL" dirty="0" err="1">
                <a:latin typeface="Arial" panose="020B0604020202020204" pitchFamily="34" charset="0"/>
                <a:cs typeface="Arial" panose="020B0604020202020204" pitchFamily="34" charset="0"/>
              </a:rPr>
              <a:t>an</a:t>
            </a:r>
            <a:r>
              <a:rPr lang="nl-NL" dirty="0">
                <a:latin typeface="Arial" panose="020B0604020202020204" pitchFamily="34" charset="0"/>
                <a:cs typeface="Arial" panose="020B0604020202020204" pitchFamily="34" charset="0"/>
              </a:rPr>
              <a:t> error in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parliamentary</a:t>
            </a:r>
            <a:r>
              <a:rPr lang="nl-NL" dirty="0">
                <a:latin typeface="Arial" panose="020B0604020202020204" pitchFamily="34" charset="0"/>
                <a:cs typeface="Arial" panose="020B0604020202020204" pitchFamily="34" charset="0"/>
              </a:rPr>
              <a:t> procedure. </a:t>
            </a:r>
            <a:endParaRPr lang="nl-NL" i="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610739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20E297-EA66-4B1A-8FD7-14CAE59A8647}"/>
              </a:ext>
            </a:extLst>
          </p:cNvPr>
          <p:cNvSpPr>
            <a:spLocks noGrp="1"/>
          </p:cNvSpPr>
          <p:nvPr>
            <p:ph type="title"/>
          </p:nvPr>
        </p:nvSpPr>
        <p:spPr>
          <a:xfrm>
            <a:off x="1371600" y="694345"/>
            <a:ext cx="10011398" cy="1485900"/>
          </a:xfrm>
        </p:spPr>
        <p:txBody>
          <a:bodyPr/>
          <a:lstStyle/>
          <a:p>
            <a:r>
              <a:rPr lang="nl-NL" b="1" dirty="0">
                <a:latin typeface="Arial" panose="020B0604020202020204" pitchFamily="34" charset="0"/>
                <a:cs typeface="Arial" panose="020B0604020202020204" pitchFamily="34" charset="0"/>
              </a:rPr>
              <a:t>Set-up MUN – </a:t>
            </a:r>
            <a:r>
              <a:rPr lang="nl-NL" b="1" dirty="0" err="1">
                <a:latin typeface="Arial" panose="020B0604020202020204" pitchFamily="34" charset="0"/>
                <a:cs typeface="Arial" panose="020B0604020202020204" pitchFamily="34" charset="0"/>
              </a:rPr>
              <a:t>Unmoderated</a:t>
            </a:r>
            <a:r>
              <a:rPr lang="nl-NL" b="1" dirty="0">
                <a:latin typeface="Arial" panose="020B0604020202020204" pitchFamily="34" charset="0"/>
                <a:cs typeface="Arial" panose="020B0604020202020204" pitchFamily="34" charset="0"/>
              </a:rPr>
              <a:t> </a:t>
            </a:r>
            <a:r>
              <a:rPr lang="nl-NL" b="1" dirty="0" err="1">
                <a:latin typeface="Arial" panose="020B0604020202020204" pitchFamily="34" charset="0"/>
                <a:cs typeface="Arial" panose="020B0604020202020204" pitchFamily="34" charset="0"/>
              </a:rPr>
              <a:t>Caucus</a:t>
            </a:r>
            <a:endParaRPr lang="nl-NL"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488DDECB-7AC5-4277-AD82-E5A56654E86F}"/>
              </a:ext>
            </a:extLst>
          </p:cNvPr>
          <p:cNvSpPr>
            <a:spLocks noGrp="1"/>
          </p:cNvSpPr>
          <p:nvPr>
            <p:ph idx="1"/>
          </p:nvPr>
        </p:nvSpPr>
        <p:spPr/>
        <p:txBody>
          <a:bodyPr/>
          <a:lstStyle/>
          <a:p>
            <a:r>
              <a:rPr lang="nl-NL" dirty="0">
                <a:latin typeface="Arial" panose="020B0604020202020204" pitchFamily="34" charset="0"/>
                <a:cs typeface="Arial" panose="020B0604020202020204" pitchFamily="34" charset="0"/>
              </a:rPr>
              <a:t>More </a:t>
            </a:r>
            <a:r>
              <a:rPr lang="nl-NL" dirty="0" err="1">
                <a:latin typeface="Arial" panose="020B0604020202020204" pitchFamily="34" charset="0"/>
                <a:cs typeface="Arial" panose="020B0604020202020204" pitchFamily="34" charset="0"/>
              </a:rPr>
              <a:t>informal</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discussion</a:t>
            </a: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Find your allies</a:t>
            </a:r>
          </a:p>
          <a:p>
            <a:r>
              <a:rPr lang="nl-NL" dirty="0">
                <a:latin typeface="Arial" panose="020B0604020202020204" pitchFamily="34" charset="0"/>
                <a:cs typeface="Arial" panose="020B0604020202020204" pitchFamily="34" charset="0"/>
              </a:rPr>
              <a:t>Write draft resolutions &amp; </a:t>
            </a:r>
            <a:r>
              <a:rPr lang="nl-NL" dirty="0" err="1">
                <a:latin typeface="Arial" panose="020B0604020202020204" pitchFamily="34" charset="0"/>
                <a:cs typeface="Arial" panose="020B0604020202020204" pitchFamily="34" charset="0"/>
              </a:rPr>
              <a:t>amendments</a:t>
            </a:r>
            <a:endParaRPr lang="nl-NL" dirty="0">
              <a:latin typeface="Arial" panose="020B0604020202020204" pitchFamily="34" charset="0"/>
              <a:cs typeface="Arial" panose="020B0604020202020204" pitchFamily="34" charset="0"/>
            </a:endParaRPr>
          </a:p>
          <a:p>
            <a:r>
              <a:rPr lang="nl-NL" dirty="0" err="1">
                <a:latin typeface="Arial" panose="020B0604020202020204" pitchFamily="34" charset="0"/>
                <a:cs typeface="Arial" panose="020B0604020202020204" pitchFamily="34" charset="0"/>
              </a:rPr>
              <a:t>Example</a:t>
            </a:r>
            <a:r>
              <a:rPr lang="nl-NL" dirty="0">
                <a:latin typeface="Arial" panose="020B0604020202020204" pitchFamily="34" charset="0"/>
                <a:cs typeface="Arial" panose="020B0604020202020204" pitchFamily="34" charset="0"/>
              </a:rPr>
              <a:t>:</a:t>
            </a:r>
          </a:p>
          <a:p>
            <a:pPr marL="0" indent="0">
              <a:buNone/>
            </a:pPr>
            <a:r>
              <a:rPr lang="nl-NL" dirty="0">
                <a:latin typeface="Arial" panose="020B0604020202020204" pitchFamily="34" charset="0"/>
                <a:cs typeface="Arial" panose="020B0604020202020204" pitchFamily="34" charset="0"/>
              </a:rPr>
              <a:t>                  “The </a:t>
            </a:r>
            <a:r>
              <a:rPr lang="nl-NL" dirty="0" err="1">
                <a:latin typeface="Arial" panose="020B0604020202020204" pitchFamily="34" charset="0"/>
                <a:cs typeface="Arial" panose="020B0604020202020204" pitchFamily="34" charset="0"/>
              </a:rPr>
              <a:t>delegate</a:t>
            </a:r>
            <a:r>
              <a:rPr lang="nl-NL" dirty="0">
                <a:latin typeface="Arial" panose="020B0604020202020204" pitchFamily="34" charset="0"/>
                <a:cs typeface="Arial" panose="020B0604020202020204" pitchFamily="34" charset="0"/>
              </a:rPr>
              <a:t> of Italy </a:t>
            </a:r>
            <a:r>
              <a:rPr lang="nl-NL" dirty="0" err="1">
                <a:latin typeface="Arial" panose="020B0604020202020204" pitchFamily="34" charset="0"/>
                <a:cs typeface="Arial" panose="020B0604020202020204" pitchFamily="34" charset="0"/>
              </a:rPr>
              <a:t>would</a:t>
            </a:r>
            <a:r>
              <a:rPr lang="nl-NL" dirty="0">
                <a:latin typeface="Arial" panose="020B0604020202020204" pitchFamily="34" charset="0"/>
                <a:cs typeface="Arial" panose="020B0604020202020204" pitchFamily="34" charset="0"/>
              </a:rPr>
              <a:t> like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motion </a:t>
            </a:r>
            <a:r>
              <a:rPr lang="nl-NL" dirty="0" err="1">
                <a:latin typeface="Arial" panose="020B0604020202020204" pitchFamily="34" charset="0"/>
                <a:cs typeface="Arial" panose="020B0604020202020204" pitchFamily="34" charset="0"/>
              </a:rPr>
              <a:t>for</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unmoderated</a:t>
            </a:r>
            <a:r>
              <a:rPr lang="nl-NL" dirty="0">
                <a:latin typeface="Arial" panose="020B0604020202020204" pitchFamily="34" charset="0"/>
                <a:cs typeface="Arial" panose="020B0604020202020204" pitchFamily="34" charset="0"/>
              </a:rPr>
              <a:t>      </a:t>
            </a:r>
            <a:r>
              <a:rPr lang="nl-NL" dirty="0">
                <a:solidFill>
                  <a:schemeClr val="bg2"/>
                </a:solidFill>
                <a:latin typeface="Arial" panose="020B0604020202020204" pitchFamily="34" charset="0"/>
                <a:cs typeface="Arial" panose="020B0604020202020204" pitchFamily="34" charset="0"/>
              </a:rPr>
              <a:t>……………</a:t>
            </a:r>
            <a:r>
              <a:rPr lang="nl-NL" dirty="0" err="1">
                <a:latin typeface="Arial" panose="020B0604020202020204" pitchFamily="34" charset="0"/>
                <a:cs typeface="Arial" panose="020B0604020202020204" pitchFamily="34" charset="0"/>
              </a:rPr>
              <a:t>caucus</a:t>
            </a:r>
            <a:r>
              <a:rPr lang="nl-NL" dirty="0">
                <a:latin typeface="Arial" panose="020B0604020202020204" pitchFamily="34" charset="0"/>
                <a:cs typeface="Arial" panose="020B0604020202020204" pitchFamily="34" charset="0"/>
              </a:rPr>
              <a:t> of ten minutes.”</a:t>
            </a:r>
          </a:p>
          <a:p>
            <a:pPr marL="0" indent="0">
              <a:buNone/>
            </a:pPr>
            <a:endParaRPr lang="nl-NL"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380111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a:t>
            </a:r>
            <a:r>
              <a:rPr lang="nl-NL" b="1" dirty="0" err="1">
                <a:latin typeface="Arial" panose="020B0604020202020204" pitchFamily="34" charset="0"/>
                <a:cs typeface="Arial" panose="020B0604020202020204" pitchFamily="34" charset="0"/>
              </a:rPr>
              <a:t>Moderated</a:t>
            </a:r>
            <a:r>
              <a:rPr lang="nl-NL" b="1" dirty="0">
                <a:latin typeface="Arial" panose="020B0604020202020204" pitchFamily="34" charset="0"/>
                <a:cs typeface="Arial" panose="020B0604020202020204" pitchFamily="34" charset="0"/>
              </a:rPr>
              <a:t> </a:t>
            </a:r>
            <a:r>
              <a:rPr lang="nl-NL" b="1" dirty="0" err="1">
                <a:latin typeface="Arial" panose="020B0604020202020204" pitchFamily="34" charset="0"/>
                <a:cs typeface="Arial" panose="020B0604020202020204" pitchFamily="34" charset="0"/>
              </a:rPr>
              <a:t>Caucus</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r>
              <a:rPr lang="nl-NL" dirty="0">
                <a:latin typeface="Arial" panose="020B0604020202020204" pitchFamily="34" charset="0"/>
                <a:cs typeface="Arial" panose="020B0604020202020204" pitchFamily="34" charset="0"/>
              </a:rPr>
              <a:t>Member </a:t>
            </a:r>
            <a:r>
              <a:rPr lang="nl-NL" dirty="0" err="1">
                <a:latin typeface="Arial" panose="020B0604020202020204" pitchFamily="34" charset="0"/>
                <a:cs typeface="Arial" panose="020B0604020202020204" pitchFamily="34" charset="0"/>
              </a:rPr>
              <a:t>states</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can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decide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move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debate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a more </a:t>
            </a:r>
            <a:r>
              <a:rPr lang="nl-NL" dirty="0" err="1">
                <a:latin typeface="Arial" panose="020B0604020202020204" pitchFamily="34" charset="0"/>
                <a:cs typeface="Arial" panose="020B0604020202020204" pitchFamily="34" charset="0"/>
              </a:rPr>
              <a:t>specific</a:t>
            </a:r>
            <a:r>
              <a:rPr lang="nl-NL" dirty="0">
                <a:latin typeface="Arial" panose="020B0604020202020204" pitchFamily="34" charset="0"/>
                <a:cs typeface="Arial" panose="020B0604020202020204" pitchFamily="34" charset="0"/>
              </a:rPr>
              <a:t> sub-topic.</a:t>
            </a:r>
          </a:p>
          <a:p>
            <a:r>
              <a:rPr lang="nl-NL" dirty="0">
                <a:latin typeface="Arial" panose="020B0604020202020204" pitchFamily="34" charset="0"/>
                <a:cs typeface="Arial" panose="020B0604020202020204" pitchFamily="34" charset="0"/>
              </a:rPr>
              <a:t>The </a:t>
            </a:r>
            <a:r>
              <a:rPr lang="nl-NL" dirty="0" err="1">
                <a:latin typeface="Arial" panose="020B0604020202020204" pitchFamily="34" charset="0"/>
                <a:cs typeface="Arial" panose="020B0604020202020204" pitchFamily="34" charset="0"/>
              </a:rPr>
              <a:t>duration</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speech is </a:t>
            </a:r>
            <a:r>
              <a:rPr lang="nl-NL" dirty="0" err="1">
                <a:latin typeface="Arial" panose="020B0604020202020204" pitchFamily="34" charset="0"/>
                <a:cs typeface="Arial" panose="020B0604020202020204" pitchFamily="34" charset="0"/>
              </a:rPr>
              <a:t>dependent</a:t>
            </a:r>
            <a:r>
              <a:rPr lang="nl-NL" dirty="0">
                <a:latin typeface="Arial" panose="020B0604020202020204" pitchFamily="34" charset="0"/>
                <a:cs typeface="Arial" panose="020B0604020202020204" pitchFamily="34" charset="0"/>
              </a:rPr>
              <a:t> on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time </a:t>
            </a:r>
            <a:r>
              <a:rPr lang="nl-NL" dirty="0" err="1">
                <a:latin typeface="Arial" panose="020B0604020202020204" pitchFamily="34" charset="0"/>
                <a:cs typeface="Arial" panose="020B0604020202020204" pitchFamily="34" charset="0"/>
              </a:rPr>
              <a:t>given</a:t>
            </a:r>
            <a:r>
              <a:rPr lang="nl-NL" dirty="0">
                <a:latin typeface="Arial" panose="020B0604020202020204" pitchFamily="34" charset="0"/>
                <a:cs typeface="Arial" panose="020B0604020202020204" pitchFamily="34" charset="0"/>
              </a:rPr>
              <a:t>.</a:t>
            </a:r>
          </a:p>
          <a:p>
            <a:r>
              <a:rPr lang="nl-NL" dirty="0">
                <a:latin typeface="Arial" panose="020B0604020202020204" pitchFamily="34" charset="0"/>
                <a:cs typeface="Arial" panose="020B0604020202020204" pitchFamily="34" charset="0"/>
              </a:rPr>
              <a:t>Correct order: topic – </a:t>
            </a:r>
            <a:r>
              <a:rPr lang="nl-NL" dirty="0" err="1">
                <a:latin typeface="Arial" panose="020B0604020202020204" pitchFamily="34" charset="0"/>
                <a:cs typeface="Arial" panose="020B0604020202020204" pitchFamily="34" charset="0"/>
              </a:rPr>
              <a:t>total</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duration</a:t>
            </a:r>
            <a:r>
              <a:rPr lang="nl-NL" dirty="0">
                <a:latin typeface="Arial" panose="020B0604020202020204" pitchFamily="34" charset="0"/>
                <a:cs typeface="Arial" panose="020B0604020202020204" pitchFamily="34" charset="0"/>
              </a:rPr>
              <a:t> – </a:t>
            </a:r>
            <a:r>
              <a:rPr lang="nl-NL" dirty="0" err="1">
                <a:latin typeface="Arial" panose="020B0604020202020204" pitchFamily="34" charset="0"/>
                <a:cs typeface="Arial" panose="020B0604020202020204" pitchFamily="34" charset="0"/>
              </a:rPr>
              <a:t>speaker’s</a:t>
            </a:r>
            <a:r>
              <a:rPr lang="nl-NL" dirty="0">
                <a:latin typeface="Arial" panose="020B0604020202020204" pitchFamily="34" charset="0"/>
                <a:cs typeface="Arial" panose="020B0604020202020204" pitchFamily="34" charset="0"/>
              </a:rPr>
              <a:t> time</a:t>
            </a:r>
          </a:p>
          <a:p>
            <a:r>
              <a:rPr lang="nl-NL" dirty="0">
                <a:latin typeface="Arial" panose="020B0604020202020204" pitchFamily="34" charset="0"/>
                <a:cs typeface="Arial" panose="020B0604020202020204" pitchFamily="34" charset="0"/>
              </a:rPr>
              <a:t>For </a:t>
            </a:r>
            <a:r>
              <a:rPr lang="nl-NL" dirty="0" err="1">
                <a:latin typeface="Arial" panose="020B0604020202020204" pitchFamily="34" charset="0"/>
                <a:cs typeface="Arial" panose="020B0604020202020204" pitchFamily="34" charset="0"/>
              </a:rPr>
              <a:t>example</a:t>
            </a:r>
            <a:r>
              <a:rPr lang="nl-NL" dirty="0">
                <a:latin typeface="Arial" panose="020B0604020202020204" pitchFamily="34" charset="0"/>
                <a:cs typeface="Arial" panose="020B0604020202020204" pitchFamily="34" charset="0"/>
              </a:rPr>
              <a:t>: </a:t>
            </a:r>
          </a:p>
          <a:p>
            <a:pPr marL="0" indent="0">
              <a:buNone/>
            </a:pPr>
            <a:r>
              <a:rPr lang="nl-NL" dirty="0">
                <a:latin typeface="Arial" panose="020B0604020202020204" pitchFamily="34" charset="0"/>
                <a:cs typeface="Arial" panose="020B0604020202020204" pitchFamily="34" charset="0"/>
              </a:rPr>
              <a:t>	“The </a:t>
            </a:r>
            <a:r>
              <a:rPr lang="nl-NL" dirty="0" err="1">
                <a:latin typeface="Arial" panose="020B0604020202020204" pitchFamily="34" charset="0"/>
                <a:cs typeface="Arial" panose="020B0604020202020204" pitchFamily="34" charset="0"/>
              </a:rPr>
              <a:t>delegation</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Russian </a:t>
            </a:r>
            <a:r>
              <a:rPr lang="nl-NL" dirty="0" err="1">
                <a:latin typeface="Arial" panose="020B0604020202020204" pitchFamily="34" charset="0"/>
                <a:cs typeface="Arial" panose="020B0604020202020204" pitchFamily="34" charset="0"/>
              </a:rPr>
              <a:t>Federation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would</a:t>
            </a:r>
            <a:r>
              <a:rPr lang="nl-NL" dirty="0">
                <a:latin typeface="Arial" panose="020B0604020202020204" pitchFamily="34" charset="0"/>
                <a:cs typeface="Arial" panose="020B0604020202020204" pitchFamily="34" charset="0"/>
              </a:rPr>
              <a:t> like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motion </a:t>
            </a:r>
            <a:r>
              <a:rPr lang="nl-NL" dirty="0" err="1">
                <a:latin typeface="Arial" panose="020B0604020202020204" pitchFamily="34" charset="0"/>
                <a:cs typeface="Arial" panose="020B0604020202020204" pitchFamily="34" charset="0"/>
              </a:rPr>
              <a:t>for</a:t>
            </a:r>
            <a:r>
              <a:rPr lang="nl-NL" dirty="0">
                <a:latin typeface="Arial" panose="020B0604020202020204" pitchFamily="34" charset="0"/>
                <a:cs typeface="Arial" panose="020B0604020202020204" pitchFamily="34" charset="0"/>
              </a:rPr>
              <a:t> a </a:t>
            </a:r>
            <a:r>
              <a:rPr lang="nl-NL" dirty="0" err="1">
                <a:latin typeface="Arial" panose="020B0604020202020204" pitchFamily="34" charset="0"/>
                <a:cs typeface="Arial" panose="020B0604020202020204" pitchFamily="34" charset="0"/>
              </a:rPr>
              <a:t>moderated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caucus</a:t>
            </a:r>
            <a:r>
              <a:rPr lang="nl-NL" dirty="0">
                <a:latin typeface="Arial" panose="020B0604020202020204" pitchFamily="34" charset="0"/>
                <a:cs typeface="Arial" panose="020B0604020202020204" pitchFamily="34" charset="0"/>
              </a:rPr>
              <a:t> on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possibility</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sending</a:t>
            </a:r>
            <a:r>
              <a:rPr lang="nl-NL" dirty="0">
                <a:latin typeface="Arial" panose="020B0604020202020204" pitchFamily="34" charset="0"/>
                <a:cs typeface="Arial" panose="020B0604020202020204" pitchFamily="34" charset="0"/>
              </a:rPr>
              <a:t> a peacekeeping force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Burundi, </a:t>
            </a:r>
            <a:r>
              <a:rPr lang="nl-NL" dirty="0" err="1">
                <a:latin typeface="Arial" panose="020B0604020202020204" pitchFamily="34" charset="0"/>
                <a:cs typeface="Arial" panose="020B0604020202020204" pitchFamily="34" charset="0"/>
              </a:rPr>
              <a:t>with</a:t>
            </a:r>
            <a:r>
              <a:rPr lang="nl-NL" dirty="0">
                <a:latin typeface="Arial" panose="020B0604020202020204" pitchFamily="34" charset="0"/>
                <a:cs typeface="Arial" panose="020B0604020202020204" pitchFamily="34" charset="0"/>
              </a:rPr>
              <a:t> a </a:t>
            </a:r>
            <a:r>
              <a:rPr lang="nl-NL" dirty="0" err="1">
                <a:latin typeface="Arial" panose="020B0604020202020204" pitchFamily="34" charset="0"/>
                <a:cs typeface="Arial" panose="020B0604020202020204" pitchFamily="34" charset="0"/>
              </a:rPr>
              <a:t>total</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duration</a:t>
            </a:r>
            <a:r>
              <a:rPr lang="nl-NL" dirty="0">
                <a:latin typeface="Arial" panose="020B0604020202020204" pitchFamily="34" charset="0"/>
                <a:cs typeface="Arial" panose="020B0604020202020204" pitchFamily="34" charset="0"/>
              </a:rPr>
              <a:t> of 10 minutes </a:t>
            </a:r>
            <a:r>
              <a:rPr lang="nl-NL" dirty="0" err="1">
                <a:latin typeface="Arial" panose="020B0604020202020204" pitchFamily="34" charset="0"/>
                <a:cs typeface="Arial" panose="020B0604020202020204" pitchFamily="34" charset="0"/>
              </a:rPr>
              <a:t>and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individual</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speaker’s</a:t>
            </a:r>
            <a:r>
              <a:rPr lang="nl-NL" dirty="0">
                <a:latin typeface="Arial" panose="020B0604020202020204" pitchFamily="34" charset="0"/>
                <a:cs typeface="Arial" panose="020B0604020202020204" pitchFamily="34" charset="0"/>
              </a:rPr>
              <a:t> time of 30 </a:t>
            </a:r>
            <a:r>
              <a:rPr lang="nl-NL" dirty="0" err="1">
                <a:latin typeface="Arial" panose="020B0604020202020204" pitchFamily="34" charset="0"/>
                <a:cs typeface="Arial" panose="020B0604020202020204" pitchFamily="34" charset="0"/>
              </a:rPr>
              <a:t>seconds</a:t>
            </a:r>
            <a:r>
              <a:rPr lang="nl-NL" dirty="0">
                <a:latin typeface="Arial" panose="020B0604020202020204" pitchFamily="34" charset="0"/>
                <a:cs typeface="Arial" panose="020B0604020202020204" pitchFamily="34" charset="0"/>
              </a:rPr>
              <a:t>.”</a:t>
            </a:r>
          </a:p>
          <a:p>
            <a:pPr marL="0" indent="0">
              <a:buNone/>
            </a:pPr>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79081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Set-up MUN – Motions </a:t>
            </a:r>
            <a:endParaRPr lang="nl-NL" b="1" dirty="0">
              <a:latin typeface="Arial" panose="020B0604020202020204" pitchFamily="34" charset="0"/>
              <a:cs typeface="Arial" panose="020B0604020202020204" pitchFamily="34" charset="0"/>
            </a:endParaRPr>
          </a:p>
        </p:txBody>
      </p:sp>
      <p:sp>
        <p:nvSpPr>
          <p:cNvPr id="5" name="Tijdelijke aanduiding voor inhoud 4">
            <a:extLst>
              <a:ext uri="{FF2B5EF4-FFF2-40B4-BE49-F238E27FC236}">
                <a16:creationId xmlns:a16="http://schemas.microsoft.com/office/drawing/2014/main" id="{087BC572-52BC-4BC9-8AFE-69EDA6AEB3F9}"/>
              </a:ext>
            </a:extLst>
          </p:cNvPr>
          <p:cNvSpPr>
            <a:spLocks noGrp="1"/>
          </p:cNvSpPr>
          <p:nvPr>
            <p:ph idx="1"/>
          </p:nvPr>
        </p:nvSpPr>
        <p:spPr>
          <a:xfrm>
            <a:off x="1443318" y="1760190"/>
            <a:ext cx="9601200" cy="3581400"/>
          </a:xfrm>
        </p:spPr>
        <p:txBody>
          <a:bodyPr>
            <a:normAutofit/>
          </a:bodyPr>
          <a:lstStyle/>
          <a:p>
            <a:r>
              <a:rPr lang="nl-NL" dirty="0">
                <a:latin typeface="Arial" panose="020B0604020202020204" pitchFamily="34" charset="0"/>
                <a:cs typeface="Arial" panose="020B0604020202020204" pitchFamily="34" charset="0"/>
              </a:rPr>
              <a:t>(</a:t>
            </a:r>
            <a:r>
              <a:rPr lang="nl-NL" dirty="0" err="1">
                <a:latin typeface="Arial" panose="020B0604020202020204" pitchFamily="34" charset="0"/>
                <a:cs typeface="Arial" panose="020B0604020202020204" pitchFamily="34" charset="0"/>
              </a:rPr>
              <a:t>Un</a:t>
            </a:r>
            <a:r>
              <a:rPr lang="nl-NL" dirty="0">
                <a:latin typeface="Arial" panose="020B0604020202020204" pitchFamily="34" charset="0"/>
                <a:cs typeface="Arial" panose="020B0604020202020204" pitchFamily="34" charset="0"/>
              </a:rPr>
              <a:t>)</a:t>
            </a:r>
            <a:r>
              <a:rPr lang="nl-NL" dirty="0" err="1">
                <a:latin typeface="Arial" panose="020B0604020202020204" pitchFamily="34" charset="0"/>
                <a:cs typeface="Arial" panose="020B0604020202020204" pitchFamily="34" charset="0"/>
              </a:rPr>
              <a:t>moderated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caucus</a:t>
            </a:r>
            <a:endParaRPr lang="nl-NL" dirty="0">
              <a:latin typeface="Arial" panose="020B0604020202020204" pitchFamily="34" charset="0"/>
              <a:cs typeface="Arial" panose="020B0604020202020204" pitchFamily="34" charset="0"/>
            </a:endParaRPr>
          </a:p>
          <a:p>
            <a:pPr lvl="1"/>
            <a:r>
              <a:rPr lang="nl-NL" dirty="0">
                <a:latin typeface="Arial" panose="020B0604020202020204" pitchFamily="34" charset="0"/>
                <a:cs typeface="Arial" panose="020B0604020202020204" pitchFamily="34" charset="0"/>
              </a:rPr>
              <a:t>“The delegation of (the) &lt;country&gt; would like to motion for a(n) (un)moderated caucus with a total duration of &lt;time&gt; minutes (and an individual speaker’s time of &lt;time&gt; minutes).” (two-third procedural vote)</a:t>
            </a:r>
          </a:p>
          <a:p>
            <a:r>
              <a:rPr lang="nl-NL" dirty="0">
                <a:latin typeface="Arial" panose="020B0604020202020204" pitchFamily="34" charset="0"/>
                <a:cs typeface="Arial" panose="020B0604020202020204" pitchFamily="34" charset="0"/>
              </a:rPr>
              <a:t>Closure of debate</a:t>
            </a:r>
          </a:p>
          <a:p>
            <a:pPr lvl="1"/>
            <a:r>
              <a:rPr lang="nl-NL" dirty="0">
                <a:latin typeface="Arial" panose="020B0604020202020204" pitchFamily="34" charset="0"/>
                <a:cs typeface="Arial" panose="020B0604020202020204" pitchFamily="34" charset="0"/>
              </a:rPr>
              <a:t>“The delegation of (the) &lt;country&gt; would like to motion for the closure of debate” (two-third procedural vote)</a:t>
            </a:r>
          </a:p>
          <a:p>
            <a:r>
              <a:rPr lang="nl-NL" dirty="0">
                <a:latin typeface="Arial" panose="020B0604020202020204" pitchFamily="34" charset="0"/>
                <a:cs typeface="Arial" panose="020B0604020202020204" pitchFamily="34" charset="0"/>
              </a:rPr>
              <a:t>Rol call vote</a:t>
            </a:r>
          </a:p>
          <a:p>
            <a:pPr lvl="1"/>
            <a:r>
              <a:rPr lang="nl-NL" dirty="0">
                <a:latin typeface="Arial" panose="020B0604020202020204" pitchFamily="34" charset="0"/>
                <a:cs typeface="Arial" panose="020B0604020202020204" pitchFamily="34" charset="0"/>
              </a:rPr>
              <a:t>“The delegation of (the) &lt;country&gt; would like to motion for a roll call vote“ (two-third procedural vote)</a:t>
            </a:r>
          </a:p>
          <a:p>
            <a:pPr lvl="1"/>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78776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Set-up MUN – Order</a:t>
            </a:r>
            <a:endParaRPr lang="nl-NL"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3" name="Rectangle 2">
            <a:extLst>
              <a:ext uri="{FF2B5EF4-FFF2-40B4-BE49-F238E27FC236}">
                <a16:creationId xmlns:a16="http://schemas.microsoft.com/office/drawing/2014/main" id="{AC056EB6-E78B-4A52-8C1D-D98A63A70B85}"/>
              </a:ext>
            </a:extLst>
          </p:cNvPr>
          <p:cNvSpPr/>
          <p:nvPr/>
        </p:nvSpPr>
        <p:spPr>
          <a:xfrm>
            <a:off x="1541929" y="2698377"/>
            <a:ext cx="1837765" cy="1102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61CAB9F-B168-40B4-8004-F9986B3B7472}"/>
              </a:ext>
            </a:extLst>
          </p:cNvPr>
          <p:cNvSpPr/>
          <p:nvPr/>
        </p:nvSpPr>
        <p:spPr>
          <a:xfrm>
            <a:off x="4464423" y="2698376"/>
            <a:ext cx="1837765" cy="1102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EF7F4F-9E9A-4FC0-B93F-5611B2D7FBC2}"/>
              </a:ext>
            </a:extLst>
          </p:cNvPr>
          <p:cNvSpPr/>
          <p:nvPr/>
        </p:nvSpPr>
        <p:spPr>
          <a:xfrm>
            <a:off x="6974544" y="1902788"/>
            <a:ext cx="1443316" cy="901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77539FA-8D65-4328-8F1E-7A0CAC77E6C4}"/>
              </a:ext>
            </a:extLst>
          </p:cNvPr>
          <p:cNvSpPr txBox="1"/>
          <p:nvPr/>
        </p:nvSpPr>
        <p:spPr>
          <a:xfrm>
            <a:off x="1541929" y="2772237"/>
            <a:ext cx="1837765" cy="923330"/>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General Speakers List</a:t>
            </a:r>
          </a:p>
          <a:p>
            <a:pPr algn="ctr"/>
            <a:r>
              <a:rPr lang="en-US" b="1" dirty="0">
                <a:latin typeface="Arial" panose="020B0604020202020204" pitchFamily="34" charset="0"/>
                <a:cs typeface="Arial" panose="020B0604020202020204" pitchFamily="34" charset="0"/>
              </a:rPr>
              <a:t>(GSL)</a:t>
            </a:r>
          </a:p>
        </p:txBody>
      </p:sp>
      <p:cxnSp>
        <p:nvCxnSpPr>
          <p:cNvPr id="11" name="Straight Arrow Connector 10">
            <a:extLst>
              <a:ext uri="{FF2B5EF4-FFF2-40B4-BE49-F238E27FC236}">
                <a16:creationId xmlns:a16="http://schemas.microsoft.com/office/drawing/2014/main" id="{A979A340-A2F6-47F4-BF6B-AC9BC73F281F}"/>
              </a:ext>
            </a:extLst>
          </p:cNvPr>
          <p:cNvCxnSpPr>
            <a:cxnSpLocks/>
            <a:stCxn id="9" idx="3"/>
          </p:cNvCxnSpPr>
          <p:nvPr/>
        </p:nvCxnSpPr>
        <p:spPr>
          <a:xfrm>
            <a:off x="3379694" y="3233902"/>
            <a:ext cx="1084727"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B22D801C-1707-4A54-99A5-35022B1277A7}"/>
              </a:ext>
            </a:extLst>
          </p:cNvPr>
          <p:cNvSpPr txBox="1"/>
          <p:nvPr/>
        </p:nvSpPr>
        <p:spPr>
          <a:xfrm>
            <a:off x="4296333" y="2818818"/>
            <a:ext cx="2173943" cy="86177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Motions</a:t>
            </a:r>
          </a:p>
          <a:p>
            <a:pPr algn="ctr"/>
            <a:r>
              <a:rPr lang="en-US" sz="1600" b="1" dirty="0">
                <a:latin typeface="Arial" panose="020B0604020202020204" pitchFamily="34" charset="0"/>
                <a:cs typeface="Arial" panose="020B0604020202020204" pitchFamily="34" charset="0"/>
              </a:rPr>
              <a:t>and voting</a:t>
            </a:r>
          </a:p>
          <a:p>
            <a:pPr algn="ctr"/>
            <a:r>
              <a:rPr lang="en-US" sz="1600" b="1" dirty="0">
                <a:latin typeface="Arial" panose="020B0604020202020204" pitchFamily="34" charset="0"/>
                <a:cs typeface="Arial" panose="020B0604020202020204" pitchFamily="34" charset="0"/>
              </a:rPr>
              <a:t>(two-third vote) </a:t>
            </a:r>
          </a:p>
        </p:txBody>
      </p:sp>
      <p:sp>
        <p:nvSpPr>
          <p:cNvPr id="13" name="TextBox 12">
            <a:extLst>
              <a:ext uri="{FF2B5EF4-FFF2-40B4-BE49-F238E27FC236}">
                <a16:creationId xmlns:a16="http://schemas.microsoft.com/office/drawing/2014/main" id="{FFFEB776-7D97-46E5-B639-8463B5D1D425}"/>
              </a:ext>
            </a:extLst>
          </p:cNvPr>
          <p:cNvSpPr txBox="1"/>
          <p:nvPr/>
        </p:nvSpPr>
        <p:spPr>
          <a:xfrm>
            <a:off x="2875429" y="4238145"/>
            <a:ext cx="4706472" cy="1754326"/>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Most disruptive goes first with voting:</a:t>
            </a:r>
          </a:p>
          <a:p>
            <a:pPr marL="285750" indent="-285750" algn="ctr">
              <a:buFontTx/>
              <a:buChar char="-"/>
            </a:pPr>
            <a:r>
              <a:rPr lang="en-US" dirty="0" err="1">
                <a:latin typeface="Arial" panose="020B0604020202020204" pitchFamily="34" charset="0"/>
                <a:cs typeface="Arial" panose="020B0604020202020204" pitchFamily="34" charset="0"/>
              </a:rPr>
              <a:t>Unmod</a:t>
            </a:r>
            <a:r>
              <a:rPr lang="en-US" dirty="0">
                <a:latin typeface="Arial" panose="020B0604020202020204" pitchFamily="34" charset="0"/>
                <a:cs typeface="Arial" panose="020B0604020202020204" pitchFamily="34" charset="0"/>
              </a:rPr>
              <a:t> above mod</a:t>
            </a:r>
          </a:p>
          <a:p>
            <a:pPr marL="285750" indent="-285750" algn="ctr">
              <a:buFontTx/>
              <a:buChar char="-"/>
            </a:pPr>
            <a:r>
              <a:rPr lang="en-US" dirty="0">
                <a:latin typeface="Arial" panose="020B0604020202020204" pitchFamily="34" charset="0"/>
                <a:cs typeface="Arial" panose="020B0604020202020204" pitchFamily="34" charset="0"/>
              </a:rPr>
              <a:t>Longer duration above shorter</a:t>
            </a:r>
          </a:p>
          <a:p>
            <a:pPr marL="285750" indent="-285750" algn="ctr">
              <a:buFontTx/>
              <a:buChar char="-"/>
            </a:pPr>
            <a:r>
              <a:rPr lang="en-US" dirty="0">
                <a:latin typeface="Arial" panose="020B0604020202020204" pitchFamily="34" charset="0"/>
                <a:cs typeface="Arial" panose="020B0604020202020204" pitchFamily="34" charset="0"/>
              </a:rPr>
              <a:t>Longer speaker time over shorter speaker time (Only with Mod)</a:t>
            </a:r>
          </a:p>
          <a:p>
            <a:pPr marL="285750" indent="-285750" algn="ctr">
              <a:buFontTx/>
              <a:buChar char="-"/>
            </a:pPr>
            <a:r>
              <a:rPr lang="en-US" dirty="0">
                <a:latin typeface="Arial" panose="020B0604020202020204" pitchFamily="34" charset="0"/>
                <a:cs typeface="Arial" panose="020B0604020202020204" pitchFamily="34" charset="0"/>
              </a:rPr>
              <a:t>Order of motion introduction</a:t>
            </a:r>
          </a:p>
        </p:txBody>
      </p:sp>
      <p:sp>
        <p:nvSpPr>
          <p:cNvPr id="15" name="Rectangle 14">
            <a:extLst>
              <a:ext uri="{FF2B5EF4-FFF2-40B4-BE49-F238E27FC236}">
                <a16:creationId xmlns:a16="http://schemas.microsoft.com/office/drawing/2014/main" id="{FC25555C-36BD-4198-AB1A-F8D912F1A527}"/>
              </a:ext>
            </a:extLst>
          </p:cNvPr>
          <p:cNvSpPr/>
          <p:nvPr/>
        </p:nvSpPr>
        <p:spPr>
          <a:xfrm>
            <a:off x="6974544" y="3061464"/>
            <a:ext cx="1443316" cy="901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0C2C728-7187-4D23-B057-074582B3DFA5}"/>
              </a:ext>
            </a:extLst>
          </p:cNvPr>
          <p:cNvCxnSpPr>
            <a:cxnSpLocks/>
            <a:endCxn id="15" idx="1"/>
          </p:cNvCxnSpPr>
          <p:nvPr/>
        </p:nvCxnSpPr>
        <p:spPr>
          <a:xfrm>
            <a:off x="6284254" y="3243247"/>
            <a:ext cx="690290" cy="26891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C2264DE-2BD8-4AD2-BC0A-0305B8039D56}"/>
              </a:ext>
            </a:extLst>
          </p:cNvPr>
          <p:cNvCxnSpPr>
            <a:cxnSpLocks/>
            <a:endCxn id="8" idx="1"/>
          </p:cNvCxnSpPr>
          <p:nvPr/>
        </p:nvCxnSpPr>
        <p:spPr>
          <a:xfrm flipV="1">
            <a:off x="6302186" y="2353483"/>
            <a:ext cx="672358" cy="82987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D073905A-DB06-430C-86EB-2A22CD5C31B2}"/>
              </a:ext>
            </a:extLst>
          </p:cNvPr>
          <p:cNvSpPr txBox="1"/>
          <p:nvPr/>
        </p:nvSpPr>
        <p:spPr>
          <a:xfrm>
            <a:off x="6770592" y="3195062"/>
            <a:ext cx="1837765"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Moderated </a:t>
            </a:r>
          </a:p>
          <a:p>
            <a:pPr algn="ctr"/>
            <a:r>
              <a:rPr lang="en-US" sz="1600" b="1" dirty="0">
                <a:latin typeface="Arial" panose="020B0604020202020204" pitchFamily="34" charset="0"/>
                <a:cs typeface="Arial" panose="020B0604020202020204" pitchFamily="34" charset="0"/>
              </a:rPr>
              <a:t>Caucus</a:t>
            </a:r>
          </a:p>
        </p:txBody>
      </p:sp>
      <p:sp>
        <p:nvSpPr>
          <p:cNvPr id="30" name="TextBox 29">
            <a:extLst>
              <a:ext uri="{FF2B5EF4-FFF2-40B4-BE49-F238E27FC236}">
                <a16:creationId xmlns:a16="http://schemas.microsoft.com/office/drawing/2014/main" id="{DD12D0B8-3C47-4FA5-9E58-48F5B5620B21}"/>
              </a:ext>
            </a:extLst>
          </p:cNvPr>
          <p:cNvSpPr txBox="1"/>
          <p:nvPr/>
        </p:nvSpPr>
        <p:spPr>
          <a:xfrm>
            <a:off x="6777320" y="2055659"/>
            <a:ext cx="1837765"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Unmoderated Caucus</a:t>
            </a:r>
          </a:p>
        </p:txBody>
      </p:sp>
      <p:sp>
        <p:nvSpPr>
          <p:cNvPr id="33" name="Rectangle 32">
            <a:extLst>
              <a:ext uri="{FF2B5EF4-FFF2-40B4-BE49-F238E27FC236}">
                <a16:creationId xmlns:a16="http://schemas.microsoft.com/office/drawing/2014/main" id="{8B1E7381-F483-4C7D-8C64-AA493C0E1BA1}"/>
              </a:ext>
            </a:extLst>
          </p:cNvPr>
          <p:cNvSpPr/>
          <p:nvPr/>
        </p:nvSpPr>
        <p:spPr>
          <a:xfrm>
            <a:off x="9280713" y="2409500"/>
            <a:ext cx="1837765" cy="11026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68B80082-3D68-497F-8794-51CA8830E531}"/>
              </a:ext>
            </a:extLst>
          </p:cNvPr>
          <p:cNvCxnSpPr>
            <a:cxnSpLocks/>
            <a:endCxn id="33" idx="1"/>
          </p:cNvCxnSpPr>
          <p:nvPr/>
        </p:nvCxnSpPr>
        <p:spPr>
          <a:xfrm flipV="1">
            <a:off x="8431300" y="2960830"/>
            <a:ext cx="849413" cy="44627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0E3C30C3-B581-457C-817C-BE8CBCF5AB1B}"/>
              </a:ext>
            </a:extLst>
          </p:cNvPr>
          <p:cNvCxnSpPr>
            <a:cxnSpLocks/>
            <a:endCxn id="33" idx="1"/>
          </p:cNvCxnSpPr>
          <p:nvPr/>
        </p:nvCxnSpPr>
        <p:spPr>
          <a:xfrm>
            <a:off x="8431300" y="2348046"/>
            <a:ext cx="849413" cy="61278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9B4F7C3C-CCE8-4CAC-B48B-1D6AE03F7DD3}"/>
              </a:ext>
            </a:extLst>
          </p:cNvPr>
          <p:cNvSpPr txBox="1"/>
          <p:nvPr/>
        </p:nvSpPr>
        <p:spPr>
          <a:xfrm>
            <a:off x="9294153" y="2504491"/>
            <a:ext cx="1837765" cy="1200329"/>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GSL</a:t>
            </a:r>
          </a:p>
          <a:p>
            <a:pPr algn="ctr"/>
            <a:r>
              <a:rPr lang="en-US" dirty="0">
                <a:latin typeface="Arial" panose="020B0604020202020204" pitchFamily="34" charset="0"/>
                <a:cs typeface="Arial" panose="020B0604020202020204" pitchFamily="34" charset="0"/>
              </a:rPr>
              <a:t>or: </a:t>
            </a:r>
          </a:p>
          <a:p>
            <a:pPr algn="ctr"/>
            <a:r>
              <a:rPr lang="en-US" b="1" dirty="0">
                <a:latin typeface="Arial" panose="020B0604020202020204" pitchFamily="34" charset="0"/>
                <a:cs typeface="Arial" panose="020B0604020202020204" pitchFamily="34" charset="0"/>
              </a:rPr>
              <a:t>Motions</a:t>
            </a:r>
          </a:p>
          <a:p>
            <a:pPr algn="ctr"/>
            <a:r>
              <a:rPr lang="en-US" b="1" dirty="0">
                <a:latin typeface="Arial" panose="020B0604020202020204" pitchFamily="34" charset="0"/>
                <a:cs typeface="Arial" panose="020B0604020202020204" pitchFamily="34" charset="0"/>
              </a:rPr>
              <a:t> </a:t>
            </a:r>
          </a:p>
        </p:txBody>
      </p:sp>
      <p:sp>
        <p:nvSpPr>
          <p:cNvPr id="42" name="TextBox 41">
            <a:extLst>
              <a:ext uri="{FF2B5EF4-FFF2-40B4-BE49-F238E27FC236}">
                <a16:creationId xmlns:a16="http://schemas.microsoft.com/office/drawing/2014/main" id="{A2EFB3B6-672D-4198-A35B-C096BE642999}"/>
              </a:ext>
            </a:extLst>
          </p:cNvPr>
          <p:cNvSpPr txBox="1"/>
          <p:nvPr/>
        </p:nvSpPr>
        <p:spPr>
          <a:xfrm>
            <a:off x="1371600" y="1822068"/>
            <a:ext cx="1981200"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Always send note to chairs to be added again!</a:t>
            </a:r>
          </a:p>
        </p:txBody>
      </p:sp>
    </p:spTree>
    <p:extLst>
      <p:ext uri="{BB962C8B-B14F-4D97-AF65-F5344CB8AC3E}">
        <p14:creationId xmlns:p14="http://schemas.microsoft.com/office/powerpoint/2010/main" val="364960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Set-up MUN – Order exercise</a:t>
            </a:r>
            <a:endParaRPr lang="nl-NL"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14" name="TextBox 13">
            <a:extLst>
              <a:ext uri="{FF2B5EF4-FFF2-40B4-BE49-F238E27FC236}">
                <a16:creationId xmlns:a16="http://schemas.microsoft.com/office/drawing/2014/main" id="{87DC316C-3A1B-4D66-ABBE-00F85FAC4B04}"/>
              </a:ext>
            </a:extLst>
          </p:cNvPr>
          <p:cNvSpPr txBox="1"/>
          <p:nvPr/>
        </p:nvSpPr>
        <p:spPr>
          <a:xfrm>
            <a:off x="3742764" y="1620451"/>
            <a:ext cx="4706472" cy="369332"/>
          </a:xfrm>
          <a:prstGeom prst="rect">
            <a:avLst/>
          </a:prstGeom>
          <a:noFill/>
        </p:spPr>
        <p:txBody>
          <a:bodyPr wrap="square" rtlCol="0">
            <a:spAutoFit/>
          </a:bodyPr>
          <a:lstStyle/>
          <a:p>
            <a:pPr algn="ctr"/>
            <a:r>
              <a:rPr lang="en-US" b="1" i="1" dirty="0">
                <a:solidFill>
                  <a:srgbClr val="373545"/>
                </a:solidFill>
                <a:latin typeface="Arial" panose="020B0604020202020204" pitchFamily="34" charset="0"/>
                <a:cs typeface="Arial" panose="020B0604020202020204" pitchFamily="34" charset="0"/>
              </a:rPr>
              <a:t>What is the correct order?</a:t>
            </a:r>
          </a:p>
        </p:txBody>
      </p:sp>
      <p:sp>
        <p:nvSpPr>
          <p:cNvPr id="10" name="Rectangle 9">
            <a:extLst>
              <a:ext uri="{FF2B5EF4-FFF2-40B4-BE49-F238E27FC236}">
                <a16:creationId xmlns:a16="http://schemas.microsoft.com/office/drawing/2014/main" id="{7667A073-CCC4-4EAE-999A-DBC5531C9D31}"/>
              </a:ext>
            </a:extLst>
          </p:cNvPr>
          <p:cNvSpPr/>
          <p:nvPr/>
        </p:nvSpPr>
        <p:spPr>
          <a:xfrm>
            <a:off x="1649506" y="2402541"/>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0A6A8DE6-474B-4754-A389-704DC6C5F233}"/>
              </a:ext>
            </a:extLst>
          </p:cNvPr>
          <p:cNvSpPr/>
          <p:nvPr/>
        </p:nvSpPr>
        <p:spPr>
          <a:xfrm>
            <a:off x="4446495" y="2402538"/>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BC47263B-16ED-4E1D-A08C-2EB8005CCF1E}"/>
              </a:ext>
            </a:extLst>
          </p:cNvPr>
          <p:cNvSpPr/>
          <p:nvPr/>
        </p:nvSpPr>
        <p:spPr>
          <a:xfrm>
            <a:off x="3048000" y="2402538"/>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80C3BF7A-EF73-49AD-B844-F641B3F1B79F}"/>
              </a:ext>
            </a:extLst>
          </p:cNvPr>
          <p:cNvSpPr/>
          <p:nvPr/>
        </p:nvSpPr>
        <p:spPr>
          <a:xfrm>
            <a:off x="6445623" y="2402541"/>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0B7DEDCE-C53B-43F3-9B1A-1609F35A3FB7}"/>
              </a:ext>
            </a:extLst>
          </p:cNvPr>
          <p:cNvSpPr/>
          <p:nvPr/>
        </p:nvSpPr>
        <p:spPr>
          <a:xfrm>
            <a:off x="9242612" y="2402538"/>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8555AB09-73B4-46D0-87A2-8DA4F9914871}"/>
              </a:ext>
            </a:extLst>
          </p:cNvPr>
          <p:cNvSpPr/>
          <p:nvPr/>
        </p:nvSpPr>
        <p:spPr>
          <a:xfrm>
            <a:off x="7844117" y="2402538"/>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C4537339-3324-416F-8D99-E752D671E1FF}"/>
              </a:ext>
            </a:extLst>
          </p:cNvPr>
          <p:cNvSpPr/>
          <p:nvPr/>
        </p:nvSpPr>
        <p:spPr>
          <a:xfrm>
            <a:off x="4222376" y="4251515"/>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8966D437-B817-4E8A-A636-18B70E90B3FB}"/>
              </a:ext>
            </a:extLst>
          </p:cNvPr>
          <p:cNvSpPr/>
          <p:nvPr/>
        </p:nvSpPr>
        <p:spPr>
          <a:xfrm>
            <a:off x="7019365" y="4251512"/>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Rectangle 26">
            <a:extLst>
              <a:ext uri="{FF2B5EF4-FFF2-40B4-BE49-F238E27FC236}">
                <a16:creationId xmlns:a16="http://schemas.microsoft.com/office/drawing/2014/main" id="{78A6A8C5-83EE-4F6B-8289-E212659FD961}"/>
              </a:ext>
            </a:extLst>
          </p:cNvPr>
          <p:cNvSpPr/>
          <p:nvPr/>
        </p:nvSpPr>
        <p:spPr>
          <a:xfrm>
            <a:off x="5620870" y="4251512"/>
            <a:ext cx="1174376" cy="8695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2FCCFC94-8471-4320-A647-B1E88943AE33}"/>
              </a:ext>
            </a:extLst>
          </p:cNvPr>
          <p:cNvSpPr txBox="1"/>
          <p:nvPr/>
        </p:nvSpPr>
        <p:spPr>
          <a:xfrm>
            <a:off x="1228165" y="2544938"/>
            <a:ext cx="2070847" cy="584775"/>
          </a:xfrm>
          <a:prstGeom prst="rect">
            <a:avLst/>
          </a:prstGeom>
          <a:noFill/>
        </p:spPr>
        <p:txBody>
          <a:bodyPr wrap="square" rtlCol="0">
            <a:spAutoFit/>
          </a:bodyPr>
          <a:lstStyle/>
          <a:p>
            <a:pPr algn="ctr"/>
            <a:r>
              <a:rPr lang="en-US" sz="1600" dirty="0" err="1">
                <a:latin typeface="Arial" panose="020B0604020202020204" pitchFamily="34" charset="0"/>
                <a:cs typeface="Arial" panose="020B0604020202020204" pitchFamily="34" charset="0"/>
              </a:rPr>
              <a:t>Unmod</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15 minutes</a:t>
            </a:r>
          </a:p>
        </p:txBody>
      </p:sp>
      <p:sp>
        <p:nvSpPr>
          <p:cNvPr id="29" name="TextBox 28">
            <a:extLst>
              <a:ext uri="{FF2B5EF4-FFF2-40B4-BE49-F238E27FC236}">
                <a16:creationId xmlns:a16="http://schemas.microsoft.com/office/drawing/2014/main" id="{42E74E06-3201-47A0-AED3-5D20F2B8338B}"/>
              </a:ext>
            </a:extLst>
          </p:cNvPr>
          <p:cNvSpPr txBox="1"/>
          <p:nvPr/>
        </p:nvSpPr>
        <p:spPr>
          <a:xfrm>
            <a:off x="2599764" y="2467993"/>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10 minutes</a:t>
            </a:r>
          </a:p>
          <a:p>
            <a:pPr algn="ctr"/>
            <a:r>
              <a:rPr lang="en-US" sz="1400" dirty="0">
                <a:latin typeface="Arial" panose="020B0604020202020204" pitchFamily="34" charset="0"/>
                <a:cs typeface="Arial" panose="020B0604020202020204" pitchFamily="34" charset="0"/>
              </a:rPr>
              <a:t>45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66C1170F-6EE4-40C0-8B2C-DCF3FA25D999}"/>
              </a:ext>
            </a:extLst>
          </p:cNvPr>
          <p:cNvSpPr txBox="1"/>
          <p:nvPr/>
        </p:nvSpPr>
        <p:spPr>
          <a:xfrm>
            <a:off x="3774140" y="4316968"/>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10 minutes</a:t>
            </a:r>
          </a:p>
          <a:p>
            <a:pPr algn="ctr"/>
            <a:r>
              <a:rPr lang="en-US" sz="1400" dirty="0">
                <a:latin typeface="Arial" panose="020B0604020202020204" pitchFamily="34" charset="0"/>
                <a:cs typeface="Arial" panose="020B0604020202020204" pitchFamily="34" charset="0"/>
              </a:rPr>
              <a:t>30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
        <p:nvSpPr>
          <p:cNvPr id="31" name="TextBox 30">
            <a:extLst>
              <a:ext uri="{FF2B5EF4-FFF2-40B4-BE49-F238E27FC236}">
                <a16:creationId xmlns:a16="http://schemas.microsoft.com/office/drawing/2014/main" id="{4258872B-C48A-4CF7-8E5C-47FC94DD7306}"/>
              </a:ext>
            </a:extLst>
          </p:cNvPr>
          <p:cNvSpPr txBox="1"/>
          <p:nvPr/>
        </p:nvSpPr>
        <p:spPr>
          <a:xfrm>
            <a:off x="1582269" y="3338086"/>
            <a:ext cx="4320989" cy="369332"/>
          </a:xfrm>
          <a:prstGeom prst="rect">
            <a:avLst/>
          </a:prstGeom>
          <a:noFill/>
        </p:spPr>
        <p:txBody>
          <a:bodyPr wrap="square" rtlCol="0">
            <a:spAutoFit/>
          </a:bodyPr>
          <a:lstStyle/>
          <a:p>
            <a:r>
              <a:rPr lang="en-US" dirty="0"/>
              <a:t>        1.	                  3.	          2.</a:t>
            </a:r>
          </a:p>
        </p:txBody>
      </p:sp>
      <p:sp>
        <p:nvSpPr>
          <p:cNvPr id="32" name="TextBox 31">
            <a:extLst>
              <a:ext uri="{FF2B5EF4-FFF2-40B4-BE49-F238E27FC236}">
                <a16:creationId xmlns:a16="http://schemas.microsoft.com/office/drawing/2014/main" id="{4792D636-D57E-4F52-8D59-96254DCA7F8C}"/>
              </a:ext>
            </a:extLst>
          </p:cNvPr>
          <p:cNvSpPr txBox="1"/>
          <p:nvPr/>
        </p:nvSpPr>
        <p:spPr>
          <a:xfrm>
            <a:off x="6270810" y="3364703"/>
            <a:ext cx="4320989" cy="369332"/>
          </a:xfrm>
          <a:prstGeom prst="rect">
            <a:avLst/>
          </a:prstGeom>
          <a:noFill/>
        </p:spPr>
        <p:txBody>
          <a:bodyPr wrap="square" rtlCol="0">
            <a:spAutoFit/>
          </a:bodyPr>
          <a:lstStyle/>
          <a:p>
            <a:r>
              <a:rPr lang="en-US" dirty="0"/>
              <a:t>        2.	                   1.	          3.</a:t>
            </a:r>
          </a:p>
        </p:txBody>
      </p:sp>
      <p:sp>
        <p:nvSpPr>
          <p:cNvPr id="33" name="TextBox 32">
            <a:extLst>
              <a:ext uri="{FF2B5EF4-FFF2-40B4-BE49-F238E27FC236}">
                <a16:creationId xmlns:a16="http://schemas.microsoft.com/office/drawing/2014/main" id="{BC03FFD1-4D23-487A-84F5-42CE886F51E3}"/>
              </a:ext>
            </a:extLst>
          </p:cNvPr>
          <p:cNvSpPr txBox="1"/>
          <p:nvPr/>
        </p:nvSpPr>
        <p:spPr>
          <a:xfrm>
            <a:off x="4047563" y="5269234"/>
            <a:ext cx="4320989" cy="369332"/>
          </a:xfrm>
          <a:prstGeom prst="rect">
            <a:avLst/>
          </a:prstGeom>
          <a:noFill/>
        </p:spPr>
        <p:txBody>
          <a:bodyPr wrap="square" rtlCol="0">
            <a:spAutoFit/>
          </a:bodyPr>
          <a:lstStyle/>
          <a:p>
            <a:r>
              <a:rPr lang="en-US" dirty="0"/>
              <a:t>       3.	                   1.	          2.</a:t>
            </a:r>
          </a:p>
        </p:txBody>
      </p:sp>
      <p:sp>
        <p:nvSpPr>
          <p:cNvPr id="34" name="TextBox 33">
            <a:extLst>
              <a:ext uri="{FF2B5EF4-FFF2-40B4-BE49-F238E27FC236}">
                <a16:creationId xmlns:a16="http://schemas.microsoft.com/office/drawing/2014/main" id="{DFA4E9C3-5726-4BD0-A7A5-CAB8A4CCD3E6}"/>
              </a:ext>
            </a:extLst>
          </p:cNvPr>
          <p:cNvSpPr txBox="1"/>
          <p:nvPr/>
        </p:nvSpPr>
        <p:spPr>
          <a:xfrm>
            <a:off x="7395880" y="2518629"/>
            <a:ext cx="2070847" cy="584775"/>
          </a:xfrm>
          <a:prstGeom prst="rect">
            <a:avLst/>
          </a:prstGeom>
          <a:noFill/>
        </p:spPr>
        <p:txBody>
          <a:bodyPr wrap="square" rtlCol="0">
            <a:spAutoFit/>
          </a:bodyPr>
          <a:lstStyle/>
          <a:p>
            <a:pPr algn="ctr"/>
            <a:r>
              <a:rPr lang="en-US" sz="1600" dirty="0" err="1">
                <a:latin typeface="Arial" panose="020B0604020202020204" pitchFamily="34" charset="0"/>
                <a:cs typeface="Arial" panose="020B0604020202020204" pitchFamily="34" charset="0"/>
              </a:rPr>
              <a:t>Unmod</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20 minutes</a:t>
            </a:r>
          </a:p>
        </p:txBody>
      </p:sp>
      <p:sp>
        <p:nvSpPr>
          <p:cNvPr id="36" name="TextBox 35">
            <a:extLst>
              <a:ext uri="{FF2B5EF4-FFF2-40B4-BE49-F238E27FC236}">
                <a16:creationId xmlns:a16="http://schemas.microsoft.com/office/drawing/2014/main" id="{463F183E-059B-4BC5-A9EB-0524AE42ED5F}"/>
              </a:ext>
            </a:extLst>
          </p:cNvPr>
          <p:cNvSpPr txBox="1"/>
          <p:nvPr/>
        </p:nvSpPr>
        <p:spPr>
          <a:xfrm>
            <a:off x="5983938" y="2525602"/>
            <a:ext cx="2070847" cy="584775"/>
          </a:xfrm>
          <a:prstGeom prst="rect">
            <a:avLst/>
          </a:prstGeom>
          <a:noFill/>
        </p:spPr>
        <p:txBody>
          <a:bodyPr wrap="square" rtlCol="0">
            <a:spAutoFit/>
          </a:bodyPr>
          <a:lstStyle/>
          <a:p>
            <a:pPr algn="ctr"/>
            <a:r>
              <a:rPr lang="en-US" sz="1600" dirty="0" err="1">
                <a:latin typeface="Arial" panose="020B0604020202020204" pitchFamily="34" charset="0"/>
                <a:cs typeface="Arial" panose="020B0604020202020204" pitchFamily="34" charset="0"/>
              </a:rPr>
              <a:t>Unmod</a:t>
            </a:r>
            <a:endParaRPr lang="en-US" sz="1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10 minutes</a:t>
            </a:r>
          </a:p>
        </p:txBody>
      </p:sp>
      <p:sp>
        <p:nvSpPr>
          <p:cNvPr id="38" name="TextBox 37">
            <a:extLst>
              <a:ext uri="{FF2B5EF4-FFF2-40B4-BE49-F238E27FC236}">
                <a16:creationId xmlns:a16="http://schemas.microsoft.com/office/drawing/2014/main" id="{C6DAB866-FAB9-4C96-817E-3D18B44941F3}"/>
              </a:ext>
            </a:extLst>
          </p:cNvPr>
          <p:cNvSpPr txBox="1"/>
          <p:nvPr/>
        </p:nvSpPr>
        <p:spPr>
          <a:xfrm>
            <a:off x="8794376" y="2477894"/>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15 minutes</a:t>
            </a:r>
          </a:p>
          <a:p>
            <a:pPr algn="ctr"/>
            <a:r>
              <a:rPr lang="en-US" sz="1400" dirty="0">
                <a:latin typeface="Arial" panose="020B0604020202020204" pitchFamily="34" charset="0"/>
                <a:cs typeface="Arial" panose="020B0604020202020204" pitchFamily="34" charset="0"/>
              </a:rPr>
              <a:t>60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
        <p:nvSpPr>
          <p:cNvPr id="39" name="TextBox 38">
            <a:extLst>
              <a:ext uri="{FF2B5EF4-FFF2-40B4-BE49-F238E27FC236}">
                <a16:creationId xmlns:a16="http://schemas.microsoft.com/office/drawing/2014/main" id="{78745436-571D-4F30-B35F-30B63C474C34}"/>
              </a:ext>
            </a:extLst>
          </p:cNvPr>
          <p:cNvSpPr txBox="1"/>
          <p:nvPr/>
        </p:nvSpPr>
        <p:spPr>
          <a:xfrm>
            <a:off x="4004983" y="2461703"/>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20 minutes</a:t>
            </a:r>
          </a:p>
          <a:p>
            <a:pPr algn="ctr"/>
            <a:r>
              <a:rPr lang="en-US" sz="1400" dirty="0">
                <a:latin typeface="Arial" panose="020B0604020202020204" pitchFamily="34" charset="0"/>
                <a:cs typeface="Arial" panose="020B0604020202020204" pitchFamily="34" charset="0"/>
              </a:rPr>
              <a:t>60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
        <p:nvSpPr>
          <p:cNvPr id="40" name="TextBox 39">
            <a:extLst>
              <a:ext uri="{FF2B5EF4-FFF2-40B4-BE49-F238E27FC236}">
                <a16:creationId xmlns:a16="http://schemas.microsoft.com/office/drawing/2014/main" id="{0F3053BF-E2FD-44F0-8DD1-5A6F56C75DDE}"/>
              </a:ext>
            </a:extLst>
          </p:cNvPr>
          <p:cNvSpPr txBox="1"/>
          <p:nvPr/>
        </p:nvSpPr>
        <p:spPr>
          <a:xfrm>
            <a:off x="6584575" y="4278129"/>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10 minutes</a:t>
            </a:r>
          </a:p>
          <a:p>
            <a:pPr algn="ctr"/>
            <a:r>
              <a:rPr lang="en-US" sz="1400" dirty="0">
                <a:latin typeface="Arial" panose="020B0604020202020204" pitchFamily="34" charset="0"/>
                <a:cs typeface="Arial" panose="020B0604020202020204" pitchFamily="34" charset="0"/>
              </a:rPr>
              <a:t>45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
        <p:nvSpPr>
          <p:cNvPr id="41" name="TextBox 40">
            <a:extLst>
              <a:ext uri="{FF2B5EF4-FFF2-40B4-BE49-F238E27FC236}">
                <a16:creationId xmlns:a16="http://schemas.microsoft.com/office/drawing/2014/main" id="{7BE97374-20D3-4EBD-B5F1-99BDF38314EE}"/>
              </a:ext>
            </a:extLst>
          </p:cNvPr>
          <p:cNvSpPr txBox="1"/>
          <p:nvPr/>
        </p:nvSpPr>
        <p:spPr>
          <a:xfrm>
            <a:off x="5186189" y="4310858"/>
            <a:ext cx="2070847" cy="738664"/>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Mod</a:t>
            </a:r>
          </a:p>
          <a:p>
            <a:pPr algn="ctr"/>
            <a:r>
              <a:rPr lang="en-US" sz="1400" dirty="0">
                <a:latin typeface="Arial" panose="020B0604020202020204" pitchFamily="34" charset="0"/>
                <a:cs typeface="Arial" panose="020B0604020202020204" pitchFamily="34" charset="0"/>
              </a:rPr>
              <a:t>25 minutes</a:t>
            </a:r>
          </a:p>
          <a:p>
            <a:pPr algn="ctr"/>
            <a:r>
              <a:rPr lang="en-US" sz="1400" dirty="0">
                <a:latin typeface="Arial" panose="020B0604020202020204" pitchFamily="34" charset="0"/>
                <a:cs typeface="Arial" panose="020B0604020202020204" pitchFamily="34" charset="0"/>
              </a:rPr>
              <a:t>30 sec. </a:t>
            </a:r>
            <a:r>
              <a:rPr lang="en-US" sz="1400" dirty="0" err="1">
                <a:latin typeface="Arial" panose="020B0604020202020204" pitchFamily="34" charset="0"/>
                <a:cs typeface="Arial" panose="020B0604020202020204" pitchFamily="34" charset="0"/>
              </a:rPr>
              <a:t>indivi</a:t>
            </a:r>
            <a:r>
              <a:rPr lang="en-US" sz="1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1115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866BDF-41B3-4FA6-A2BA-F4A415CCCF04}"/>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Draft </a:t>
            </a:r>
            <a:r>
              <a:rPr lang="nl-NL" b="1" dirty="0" err="1">
                <a:latin typeface="Arial" panose="020B0604020202020204" pitchFamily="34" charset="0"/>
                <a:cs typeface="Arial" panose="020B0604020202020204" pitchFamily="34" charset="0"/>
              </a:rPr>
              <a:t>resolutions</a:t>
            </a:r>
            <a:endParaRPr lang="nl-NL"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99C45E54-ABA5-4813-8B85-DD58C7C0DECC}"/>
              </a:ext>
            </a:extLst>
          </p:cNvPr>
          <p:cNvSpPr>
            <a:spLocks noGrp="1"/>
          </p:cNvSpPr>
          <p:nvPr>
            <p:ph idx="1"/>
          </p:nvPr>
        </p:nvSpPr>
        <p:spPr/>
        <p:txBody>
          <a:bodyPr/>
          <a:lstStyle/>
          <a:p>
            <a:r>
              <a:rPr lang="nl-NL" dirty="0">
                <a:latin typeface="Arial" panose="020B0604020202020204" pitchFamily="34" charset="0"/>
                <a:cs typeface="Arial" panose="020B0604020202020204" pitchFamily="34" charset="0"/>
              </a:rPr>
              <a:t>Drafted during </a:t>
            </a:r>
            <a:r>
              <a:rPr lang="nl-NL" dirty="0" err="1">
                <a:latin typeface="Arial" panose="020B0604020202020204" pitchFamily="34" charset="0"/>
                <a:cs typeface="Arial" panose="020B0604020202020204" pitchFamily="34" charset="0"/>
              </a:rPr>
              <a:t>unmoderated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caucus</a:t>
            </a:r>
            <a:r>
              <a:rPr lang="nl-NL" dirty="0">
                <a:latin typeface="Arial" panose="020B0604020202020204" pitchFamily="34" charset="0"/>
                <a:cs typeface="Arial" panose="020B0604020202020204" pitchFamily="34" charset="0"/>
              </a:rPr>
              <a:t> – bring laptop!</a:t>
            </a:r>
          </a:p>
          <a:p>
            <a:r>
              <a:rPr lang="nl-NL" dirty="0">
                <a:latin typeface="Arial" panose="020B0604020202020204" pitchFamily="34" charset="0"/>
                <a:cs typeface="Arial" panose="020B0604020202020204" pitchFamily="34" charset="0"/>
              </a:rPr>
              <a:t>Follows a standard </a:t>
            </a:r>
            <a:r>
              <a:rPr lang="nl-NL" dirty="0" err="1">
                <a:latin typeface="Arial" panose="020B0604020202020204" pitchFamily="34" charset="0"/>
                <a:cs typeface="Arial" panose="020B0604020202020204" pitchFamily="34" charset="0"/>
              </a:rPr>
              <a:t>structure</a:t>
            </a:r>
            <a:r>
              <a:rPr lang="nl-NL" dirty="0">
                <a:latin typeface="Arial" panose="020B0604020202020204" pitchFamily="34" charset="0"/>
                <a:cs typeface="Arial" panose="020B0604020202020204" pitchFamily="34" charset="0"/>
              </a:rPr>
              <a:t> </a:t>
            </a:r>
          </a:p>
          <a:p>
            <a:r>
              <a:rPr lang="nl-NL" dirty="0" err="1">
                <a:latin typeface="Arial" panose="020B0604020202020204" pitchFamily="34" charset="0"/>
                <a:cs typeface="Arial" panose="020B0604020202020204" pitchFamily="34" charset="0"/>
              </a:rPr>
              <a:t>Authorisation</a:t>
            </a:r>
            <a:r>
              <a:rPr lang="nl-NL" dirty="0">
                <a:latin typeface="Arial" panose="020B0604020202020204" pitchFamily="34" charset="0"/>
                <a:cs typeface="Arial" panose="020B0604020202020204" pitchFamily="34" charset="0"/>
              </a:rPr>
              <a:t> by the chairs when signed by 3-8 delegations (decided by the chairs, depending on the size of the committee)</a:t>
            </a:r>
          </a:p>
          <a:p>
            <a:r>
              <a:rPr lang="nl-NL" dirty="0">
                <a:latin typeface="Arial" panose="020B0604020202020204" pitchFamily="34" charset="0"/>
                <a:cs typeface="Arial" panose="020B0604020202020204" pitchFamily="34" charset="0"/>
              </a:rPr>
              <a:t>Hand it in on a flash drive. The chair will announce when your resolution is approved</a:t>
            </a:r>
          </a:p>
          <a:p>
            <a:r>
              <a:rPr lang="nl-NL" dirty="0">
                <a:latin typeface="Arial" panose="020B0604020202020204" pitchFamily="34" charset="0"/>
                <a:cs typeface="Arial" panose="020B0604020202020204" pitchFamily="34" charset="0"/>
              </a:rPr>
              <a:t>Voting happens after the closure of </a:t>
            </a:r>
            <a:r>
              <a:rPr lang="nl-NL" dirty="0" err="1">
                <a:latin typeface="Arial" panose="020B0604020202020204" pitchFamily="34" charset="0"/>
                <a:cs typeface="Arial" panose="020B0604020202020204" pitchFamily="34" charset="0"/>
              </a:rPr>
              <a:t>debate</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which</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topic is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resolution</a:t>
            </a:r>
            <a:r>
              <a:rPr lang="nl-NL" dirty="0">
                <a:latin typeface="Arial" panose="020B0604020202020204" pitchFamily="34" charset="0"/>
                <a:cs typeface="Arial" panose="020B0604020202020204"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3994906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a:t>
            </a:r>
            <a:r>
              <a:rPr lang="nl-NL" b="1" dirty="0" err="1">
                <a:latin typeface="Arial" panose="020B0604020202020204" pitchFamily="34" charset="0"/>
                <a:cs typeface="Arial" panose="020B0604020202020204" pitchFamily="34" charset="0"/>
              </a:rPr>
              <a:t>Amendments</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p:txBody>
          <a:bodyPr/>
          <a:lstStyle/>
          <a:p>
            <a:r>
              <a:rPr lang="nl-NL" dirty="0">
                <a:latin typeface="Arial" panose="020B0604020202020204" pitchFamily="34" charset="0"/>
                <a:cs typeface="Arial" panose="020B0604020202020204" pitchFamily="34" charset="0"/>
              </a:rPr>
              <a:t>Each country has the right to propose an adjustment to a draft resolution. </a:t>
            </a:r>
          </a:p>
          <a:p>
            <a:r>
              <a:rPr lang="nl-NL" dirty="0">
                <a:latin typeface="Arial" panose="020B0604020202020204" pitchFamily="34" charset="0"/>
                <a:cs typeface="Arial" panose="020B0604020202020204" pitchFamily="34" charset="0"/>
              </a:rPr>
              <a:t>Follows a standard </a:t>
            </a:r>
            <a:r>
              <a:rPr lang="nl-NL" dirty="0" err="1">
                <a:latin typeface="Arial" panose="020B0604020202020204" pitchFamily="34" charset="0"/>
                <a:cs typeface="Arial" panose="020B0604020202020204" pitchFamily="34" charset="0"/>
              </a:rPr>
              <a:t>structure</a:t>
            </a:r>
            <a:r>
              <a:rPr lang="nl-NL" dirty="0">
                <a:latin typeface="Arial" panose="020B0604020202020204" pitchFamily="34" charset="0"/>
                <a:cs typeface="Arial" panose="020B0604020202020204" pitchFamily="34" charset="0"/>
              </a:rPr>
              <a:t> </a:t>
            </a:r>
          </a:p>
          <a:p>
            <a:r>
              <a:rPr lang="nl-NL" dirty="0" err="1">
                <a:latin typeface="Arial" panose="020B0604020202020204" pitchFamily="34" charset="0"/>
                <a:cs typeface="Arial" panose="020B0604020202020204" pitchFamily="34" charset="0"/>
              </a:rPr>
              <a:t>Each</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amendment</a:t>
            </a:r>
            <a:r>
              <a:rPr lang="nl-NL" dirty="0">
                <a:latin typeface="Arial" panose="020B0604020202020204" pitchFamily="34" charset="0"/>
                <a:cs typeface="Arial" panose="020B0604020202020204" pitchFamily="34" charset="0"/>
              </a:rPr>
              <a:t> must have 3-5 </a:t>
            </a:r>
            <a:r>
              <a:rPr lang="nl-NL" dirty="0" err="1">
                <a:latin typeface="Arial" panose="020B0604020202020204" pitchFamily="34" charset="0"/>
                <a:cs typeface="Arial" panose="020B0604020202020204" pitchFamily="34" charset="0"/>
              </a:rPr>
              <a:t>signatories</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depending</a:t>
            </a:r>
            <a:r>
              <a:rPr lang="nl-NL" dirty="0">
                <a:latin typeface="Arial" panose="020B0604020202020204" pitchFamily="34" charset="0"/>
                <a:cs typeface="Arial" panose="020B0604020202020204" pitchFamily="34" charset="0"/>
              </a:rPr>
              <a:t> on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size</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committee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To</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be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determined</a:t>
            </a:r>
            <a:r>
              <a:rPr lang="nl-NL" dirty="0">
                <a:latin typeface="Arial" panose="020B0604020202020204" pitchFamily="34" charset="0"/>
                <a:cs typeface="Arial" panose="020B0604020202020204" pitchFamily="34" charset="0"/>
              </a:rPr>
              <a:t>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beginning</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conference.</a:t>
            </a:r>
          </a:p>
          <a:p>
            <a:r>
              <a:rPr lang="nl-NL" dirty="0">
                <a:latin typeface="Arial" panose="020B0604020202020204" pitchFamily="34" charset="0"/>
                <a:cs typeface="Arial" panose="020B0604020202020204" pitchFamily="34" charset="0"/>
              </a:rPr>
              <a:t>When approved by the chair, the chair </a:t>
            </a:r>
            <a:r>
              <a:rPr lang="nl-NL" dirty="0" err="1">
                <a:latin typeface="Arial" panose="020B0604020202020204" pitchFamily="34" charset="0"/>
                <a:cs typeface="Arial" panose="020B0604020202020204" pitchFamily="34" charset="0"/>
              </a:rPr>
              <a:t>appoints</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two</a:t>
            </a:r>
            <a:r>
              <a:rPr lang="nl-NL" dirty="0">
                <a:latin typeface="Arial" panose="020B0604020202020204" pitchFamily="34" charset="0"/>
                <a:cs typeface="Arial" panose="020B0604020202020204" pitchFamily="34" charset="0"/>
              </a:rPr>
              <a:t> speakers in favour and two against. </a:t>
            </a:r>
          </a:p>
          <a:p>
            <a:r>
              <a:rPr lang="nl-NL" dirty="0">
                <a:latin typeface="Arial" panose="020B0604020202020204" pitchFamily="34" charset="0"/>
                <a:cs typeface="Arial" panose="020B0604020202020204" pitchFamily="34" charset="0"/>
              </a:rPr>
              <a:t>After the four speakers, the committee directly moves into subtantive voting procedure</a:t>
            </a:r>
          </a:p>
          <a:p>
            <a:r>
              <a:rPr lang="nl-NL" dirty="0">
                <a:latin typeface="Arial" panose="020B0604020202020204" pitchFamily="34" charset="0"/>
                <a:cs typeface="Arial" panose="020B0604020202020204" pitchFamily="34" charset="0"/>
              </a:rPr>
              <a:t>You can only </a:t>
            </a:r>
            <a:r>
              <a:rPr lang="nl-NL" b="1" dirty="0">
                <a:latin typeface="Arial" panose="020B0604020202020204" pitchFamily="34" charset="0"/>
                <a:cs typeface="Arial" panose="020B0604020202020204" pitchFamily="34" charset="0"/>
              </a:rPr>
              <a:t>succesfully </a:t>
            </a:r>
            <a:r>
              <a:rPr lang="nl-NL" dirty="0">
                <a:latin typeface="Arial" panose="020B0604020202020204" pitchFamily="34" charset="0"/>
                <a:cs typeface="Arial" panose="020B0604020202020204" pitchFamily="34" charset="0"/>
              </a:rPr>
              <a:t>amend a clause </a:t>
            </a:r>
            <a:r>
              <a:rPr lang="nl-NL" b="1" dirty="0">
                <a:latin typeface="Arial" panose="020B0604020202020204" pitchFamily="34" charset="0"/>
                <a:cs typeface="Arial" panose="020B0604020202020204" pitchFamily="34" charset="0"/>
              </a:rPr>
              <a:t>once</a:t>
            </a:r>
            <a:r>
              <a:rPr lang="nl-NL" dirty="0">
                <a:latin typeface="Arial" panose="020B0604020202020204" pitchFamily="34" charset="0"/>
                <a:cs typeface="Arial" panose="020B0604020202020204" pitchFamily="34" charset="0"/>
              </a:rPr>
              <a:t>.</a:t>
            </a:r>
          </a:p>
          <a:p>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43692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F3FB95-3047-4B7D-BCCF-39721EAEE22B}"/>
              </a:ext>
            </a:extLst>
          </p:cNvPr>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a:t>
            </a:r>
            <a:r>
              <a:rPr lang="nl-NL" b="1" dirty="0" err="1">
                <a:latin typeface="Arial" panose="020B0604020202020204" pitchFamily="34" charset="0"/>
                <a:cs typeface="Arial" panose="020B0604020202020204" pitchFamily="34" charset="0"/>
              </a:rPr>
              <a:t>Voting</a:t>
            </a:r>
            <a:endParaRPr lang="nl-NL" b="1" dirty="0">
              <a:latin typeface="Arial" panose="020B0604020202020204" pitchFamily="34" charset="0"/>
              <a:cs typeface="Arial" panose="020B0604020202020204" pitchFamily="34" charset="0"/>
            </a:endParaRPr>
          </a:p>
        </p:txBody>
      </p:sp>
      <p:sp>
        <p:nvSpPr>
          <p:cNvPr id="3" name="Tijdelijke aanduiding voor inhoud 2">
            <a:extLst>
              <a:ext uri="{FF2B5EF4-FFF2-40B4-BE49-F238E27FC236}">
                <a16:creationId xmlns:a16="http://schemas.microsoft.com/office/drawing/2014/main" id="{08EC7AF6-EFD5-440D-937A-C3563035CA08}"/>
              </a:ext>
            </a:extLst>
          </p:cNvPr>
          <p:cNvSpPr>
            <a:spLocks noGrp="1"/>
          </p:cNvSpPr>
          <p:nvPr>
            <p:ph idx="1"/>
          </p:nvPr>
        </p:nvSpPr>
        <p:spPr>
          <a:xfrm>
            <a:off x="1111623" y="1760190"/>
            <a:ext cx="9968753" cy="4654642"/>
          </a:xfrm>
        </p:spPr>
        <p:txBody>
          <a:bodyPr>
            <a:normAutofit lnSpcReduction="10000"/>
          </a:bodyPr>
          <a:lstStyle/>
          <a:p>
            <a:r>
              <a:rPr lang="en-GB" sz="1800" b="1" dirty="0">
                <a:latin typeface="Arial" panose="020B0604020202020204" pitchFamily="34" charset="0"/>
                <a:cs typeface="Arial" panose="020B0604020202020204" pitchFamily="34" charset="0"/>
              </a:rPr>
              <a:t>Procedural Voting</a:t>
            </a:r>
          </a:p>
          <a:p>
            <a:pPr lvl="1"/>
            <a:r>
              <a:rPr lang="en-GB" sz="1800" dirty="0">
                <a:latin typeface="Arial" panose="020B0604020202020204" pitchFamily="34" charset="0"/>
                <a:cs typeface="Arial" panose="020B0604020202020204" pitchFamily="34" charset="0"/>
              </a:rPr>
              <a:t>All voting, excluding the final voting on amendments and draft resolutions</a:t>
            </a:r>
          </a:p>
          <a:p>
            <a:pPr lvl="1"/>
            <a:r>
              <a:rPr lang="en-GB" sz="1800" dirty="0">
                <a:latin typeface="Arial" panose="020B0604020202020204" pitchFamily="34" charset="0"/>
                <a:cs typeface="Arial" panose="020B0604020202020204" pitchFamily="34" charset="0"/>
              </a:rPr>
              <a:t>‘Yes’ or ‘No’, abstentions are not in order</a:t>
            </a:r>
          </a:p>
          <a:p>
            <a:pPr lvl="1"/>
            <a:r>
              <a:rPr lang="en-GB" sz="1800" dirty="0">
                <a:latin typeface="Arial" panose="020B0604020202020204" pitchFamily="34" charset="0"/>
                <a:cs typeface="Arial" panose="020B0604020202020204" pitchFamily="34" charset="0"/>
              </a:rPr>
              <a:t>Observer states </a:t>
            </a:r>
            <a:r>
              <a:rPr lang="en-GB" sz="1800" b="1" dirty="0">
                <a:latin typeface="Arial" panose="020B0604020202020204" pitchFamily="34" charset="0"/>
                <a:cs typeface="Arial" panose="020B0604020202020204" pitchFamily="34" charset="0"/>
              </a:rPr>
              <a:t>can</a:t>
            </a:r>
            <a:r>
              <a:rPr lang="en-GB" sz="1800" dirty="0">
                <a:latin typeface="Arial" panose="020B0604020202020204" pitchFamily="34" charset="0"/>
                <a:cs typeface="Arial" panose="020B0604020202020204" pitchFamily="34" charset="0"/>
              </a:rPr>
              <a:t> participate in this voting procedure</a:t>
            </a:r>
          </a:p>
          <a:p>
            <a:r>
              <a:rPr lang="en-GB" sz="1800" b="1" dirty="0">
                <a:latin typeface="Arial" panose="020B0604020202020204" pitchFamily="34" charset="0"/>
                <a:cs typeface="Arial" panose="020B0604020202020204" pitchFamily="34" charset="0"/>
              </a:rPr>
              <a:t>Substantive Voting</a:t>
            </a:r>
          </a:p>
          <a:p>
            <a:pPr lvl="1"/>
            <a:r>
              <a:rPr lang="en-GB" sz="1800" dirty="0">
                <a:latin typeface="Arial" panose="020B0604020202020204" pitchFamily="34" charset="0"/>
                <a:cs typeface="Arial" panose="020B0604020202020204" pitchFamily="34" charset="0"/>
              </a:rPr>
              <a:t>Amendments and draft resolutions</a:t>
            </a:r>
          </a:p>
          <a:p>
            <a:pPr lvl="1"/>
            <a:r>
              <a:rPr lang="en-GB" sz="1800" dirty="0">
                <a:latin typeface="Arial" panose="020B0604020202020204" pitchFamily="34" charset="0"/>
                <a:cs typeface="Arial" panose="020B0604020202020204" pitchFamily="34" charset="0"/>
              </a:rPr>
              <a:t>‘Yes’, ‘No</a:t>
            </a:r>
            <a:r>
              <a:rPr lang="en-GB" sz="1800">
                <a:latin typeface="Arial" panose="020B0604020202020204" pitchFamily="34" charset="0"/>
                <a:cs typeface="Arial" panose="020B0604020202020204" pitchFamily="34" charset="0"/>
              </a:rPr>
              <a:t>’  or </a:t>
            </a:r>
            <a:r>
              <a:rPr lang="en-GB" sz="1800" dirty="0">
                <a:latin typeface="Arial" panose="020B0604020202020204" pitchFamily="34" charset="0"/>
                <a:cs typeface="Arial" panose="020B0604020202020204" pitchFamily="34" charset="0"/>
              </a:rPr>
              <a:t>‘Abstain</a:t>
            </a:r>
            <a:r>
              <a:rPr lang="en-GB" sz="1800">
                <a:latin typeface="Arial" panose="020B0604020202020204" pitchFamily="34" charset="0"/>
                <a:cs typeface="Arial" panose="020B0604020202020204" pitchFamily="34" charset="0"/>
              </a:rPr>
              <a:t>’ </a:t>
            </a:r>
          </a:p>
          <a:p>
            <a:pPr lvl="1"/>
            <a:r>
              <a:rPr lang="en-GB" sz="1800" dirty="0">
                <a:latin typeface="Arial" panose="020B0604020202020204" pitchFamily="34" charset="0"/>
                <a:cs typeface="Arial" panose="020B0604020202020204" pitchFamily="34" charset="0"/>
              </a:rPr>
              <a:t>Observer states </a:t>
            </a:r>
            <a:r>
              <a:rPr lang="en-GB" sz="1800" b="1" dirty="0">
                <a:latin typeface="Arial" panose="020B0604020202020204" pitchFamily="34" charset="0"/>
                <a:cs typeface="Arial" panose="020B0604020202020204" pitchFamily="34" charset="0"/>
              </a:rPr>
              <a:t>cannot</a:t>
            </a:r>
            <a:r>
              <a:rPr lang="en-GB" sz="1800" dirty="0">
                <a:latin typeface="Arial" panose="020B0604020202020204" pitchFamily="34" charset="0"/>
                <a:cs typeface="Arial" panose="020B0604020202020204" pitchFamily="34" charset="0"/>
              </a:rPr>
              <a:t> participate in this voting procedure</a:t>
            </a:r>
          </a:p>
          <a:p>
            <a:r>
              <a:rPr lang="en-GB" sz="1800" b="1" dirty="0">
                <a:latin typeface="Arial" panose="020B0604020202020204" pitchFamily="34" charset="0"/>
                <a:cs typeface="Arial" panose="020B0604020202020204" pitchFamily="34" charset="0"/>
              </a:rPr>
              <a:t>Roll Call Voting</a:t>
            </a:r>
          </a:p>
          <a:p>
            <a:pPr lvl="1"/>
            <a:r>
              <a:rPr lang="en-GB" sz="1800" dirty="0">
                <a:latin typeface="Arial" panose="020B0604020202020204" pitchFamily="34" charset="0"/>
                <a:cs typeface="Arial" panose="020B0604020202020204" pitchFamily="34" charset="0"/>
              </a:rPr>
              <a:t>You can motion for this when voting on amendments and draft resolutions</a:t>
            </a:r>
          </a:p>
          <a:p>
            <a:pPr lvl="1"/>
            <a:r>
              <a:rPr lang="en-GB" sz="1800" dirty="0">
                <a:latin typeface="Arial" panose="020B0604020202020204" pitchFamily="34" charset="0"/>
                <a:cs typeface="Arial" panose="020B0604020202020204" pitchFamily="34" charset="0"/>
              </a:rPr>
              <a:t>Chair will call countries in alphabetical order, starting with a randomly selected country</a:t>
            </a:r>
          </a:p>
          <a:p>
            <a:pPr lvl="1"/>
            <a:r>
              <a:rPr lang="en-GB" sz="1800" dirty="0">
                <a:latin typeface="Arial" panose="020B0604020202020204" pitchFamily="34" charset="0"/>
                <a:cs typeface="Arial" panose="020B0604020202020204" pitchFamily="34" charset="0"/>
              </a:rPr>
              <a:t>‘Yes’, ‘No’, ‘Abstain’ or ‘Pass’ (Passing is only in order in the first round)</a:t>
            </a:r>
          </a:p>
          <a:p>
            <a:pPr lvl="1"/>
            <a:r>
              <a:rPr lang="en-GB" sz="1800" dirty="0">
                <a:latin typeface="Arial" panose="020B0604020202020204" pitchFamily="34" charset="0"/>
                <a:cs typeface="Arial" panose="020B0604020202020204" pitchFamily="34" charset="0"/>
              </a:rPr>
              <a:t>Every delegate will stand up and state the full name of his/her delegation and its vote</a:t>
            </a:r>
          </a:p>
          <a:p>
            <a:pPr lvl="1"/>
            <a:endParaRPr lang="nl-NL" sz="1800" dirty="0">
              <a:latin typeface="Arial" panose="020B0604020202020204" pitchFamily="34" charset="0"/>
              <a:cs typeface="Arial" panose="020B0604020202020204" pitchFamily="34" charset="0"/>
            </a:endParaRPr>
          </a:p>
          <a:p>
            <a:pPr lvl="1"/>
            <a:endParaRPr lang="nl-NL" sz="1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274713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panose="020B0604020202020204" pitchFamily="34" charset="0"/>
                <a:cs typeface="Arial" panose="020B0604020202020204" pitchFamily="34" charset="0"/>
              </a:rPr>
              <a:t>Set-up MUN – Position Papers</a:t>
            </a:r>
          </a:p>
        </p:txBody>
      </p:sp>
      <p:sp>
        <p:nvSpPr>
          <p:cNvPr id="3" name="Tijdelijke aanduiding voor inhoud 2"/>
          <p:cNvSpPr>
            <a:spLocks noGrp="1"/>
          </p:cNvSpPr>
          <p:nvPr>
            <p:ph idx="1"/>
          </p:nvPr>
        </p:nvSpPr>
        <p:spPr/>
        <p:txBody>
          <a:bodyPr/>
          <a:lstStyle/>
          <a:p>
            <a:r>
              <a:rPr lang="nl-NL" dirty="0">
                <a:latin typeface="Arial" panose="020B0604020202020204" pitchFamily="34" charset="0"/>
                <a:cs typeface="Arial" panose="020B0604020202020204" pitchFamily="34" charset="0"/>
              </a:rPr>
              <a:t>A small document (1 A4) which explains the following:</a:t>
            </a:r>
          </a:p>
          <a:p>
            <a:pPr lvl="1"/>
            <a:r>
              <a:rPr lang="nl-NL" dirty="0">
                <a:latin typeface="Arial" panose="020B0604020202020204" pitchFamily="34" charset="0"/>
                <a:cs typeface="Arial" panose="020B0604020202020204" pitchFamily="34" charset="0"/>
              </a:rPr>
              <a:t>Information about your country &amp; how the issue of the committee session impacts your country</a:t>
            </a:r>
          </a:p>
          <a:p>
            <a:pPr lvl="1"/>
            <a:r>
              <a:rPr lang="nl-NL" dirty="0">
                <a:latin typeface="Arial" panose="020B0604020202020204" pitchFamily="34" charset="0"/>
                <a:cs typeface="Arial" panose="020B0604020202020204" pitchFamily="34" charset="0"/>
              </a:rPr>
              <a:t>What your country has already done to solve the issues</a:t>
            </a:r>
          </a:p>
          <a:p>
            <a:pPr lvl="1"/>
            <a:r>
              <a:rPr lang="nl-NL" dirty="0">
                <a:latin typeface="Arial" panose="020B0604020202020204" pitchFamily="34" charset="0"/>
                <a:cs typeface="Arial" panose="020B0604020202020204" pitchFamily="34" charset="0"/>
              </a:rPr>
              <a:t>Proposals on what your country would like to do to solve the issue.</a:t>
            </a:r>
          </a:p>
          <a:p>
            <a:r>
              <a:rPr lang="nl-NL" dirty="0">
                <a:latin typeface="Arial" panose="020B0604020202020204" pitchFamily="34" charset="0"/>
                <a:cs typeface="Arial" panose="020B0604020202020204" pitchFamily="34" charset="0"/>
              </a:rPr>
              <a:t>Follows a standard </a:t>
            </a:r>
            <a:r>
              <a:rPr lang="nl-NL" dirty="0" err="1">
                <a:latin typeface="Arial" panose="020B0604020202020204" pitchFamily="34" charset="0"/>
                <a:cs typeface="Arial" panose="020B0604020202020204" pitchFamily="34" charset="0"/>
              </a:rPr>
              <a:t>structure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examples</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can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be</a:t>
            </a:r>
            <a:r>
              <a:rPr lang="nl-NL" dirty="0">
                <a:latin typeface="Arial" panose="020B0604020202020204" pitchFamily="34" charset="0"/>
                <a:cs typeface="Arial" panose="020B0604020202020204" pitchFamily="34" charset="0"/>
              </a:rPr>
              <a:t> found on </a:t>
            </a:r>
            <a:r>
              <a:rPr lang="nl-NL" dirty="0">
                <a:latin typeface="Arial" panose="020B0604020202020204" pitchFamily="34" charset="0"/>
                <a:cs typeface="Arial" panose="020B0604020202020204" pitchFamily="34" charset="0"/>
                <a:hlinkClick r:id="rId2"/>
              </a:rPr>
              <a:t>www.asmun.nl</a:t>
            </a:r>
            <a:r>
              <a:rPr lang="nl-NL" dirty="0">
                <a:latin typeface="Arial" panose="020B0604020202020204" pitchFamily="34" charset="0"/>
                <a:cs typeface="Arial" panose="020B0604020202020204" pitchFamily="34" charset="0"/>
              </a:rPr>
              <a:t>) </a:t>
            </a:r>
          </a:p>
          <a:p>
            <a:r>
              <a:rPr lang="nl-NL" b="1" dirty="0">
                <a:latin typeface="Arial" panose="020B0604020202020204" pitchFamily="34" charset="0"/>
                <a:cs typeface="Arial" panose="020B0604020202020204" pitchFamily="34" charset="0"/>
              </a:rPr>
              <a:t>Everybody is required </a:t>
            </a:r>
            <a:r>
              <a:rPr lang="nl-NL" dirty="0">
                <a:latin typeface="Arial" panose="020B0604020202020204" pitchFamily="34" charset="0"/>
                <a:cs typeface="Arial" panose="020B0604020202020204" pitchFamily="34" charset="0"/>
              </a:rPr>
              <a:t>to write one </a:t>
            </a:r>
            <a:r>
              <a:rPr lang="nl-NL" dirty="0" err="1">
                <a:latin typeface="Arial" panose="020B0604020202020204" pitchFamily="34" charset="0"/>
                <a:cs typeface="Arial" panose="020B0604020202020204" pitchFamily="34" charset="0"/>
              </a:rPr>
              <a:t>and</a:t>
            </a:r>
            <a:r>
              <a:rPr lang="nl-NL" dirty="0">
                <a:latin typeface="Arial" panose="020B0604020202020204" pitchFamily="34" charset="0"/>
                <a:cs typeface="Arial" panose="020B0604020202020204" pitchFamily="34" charset="0"/>
              </a:rPr>
              <a:t> hand </a:t>
            </a:r>
            <a:r>
              <a:rPr lang="nl-NL" dirty="0" err="1">
                <a:latin typeface="Arial" panose="020B0604020202020204" pitchFamily="34" charset="0"/>
                <a:cs typeface="Arial" panose="020B0604020202020204" pitchFamily="34" charset="0"/>
              </a:rPr>
              <a:t>it</a:t>
            </a:r>
            <a:r>
              <a:rPr lang="nl-NL" dirty="0">
                <a:latin typeface="Arial" panose="020B0604020202020204" pitchFamily="34" charset="0"/>
                <a:cs typeface="Arial" panose="020B0604020202020204" pitchFamily="34" charset="0"/>
              </a:rPr>
              <a:t> over to the chairs at the start of the </a:t>
            </a:r>
            <a:r>
              <a:rPr lang="nl-NL" dirty="0" err="1">
                <a:latin typeface="Arial" panose="020B0604020202020204" pitchFamily="34" charset="0"/>
                <a:cs typeface="Arial" panose="020B0604020202020204" pitchFamily="34" charset="0"/>
              </a:rPr>
              <a:t>committee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session</a:t>
            </a:r>
            <a:endParaRPr lang="nl-NL" dirty="0">
              <a:latin typeface="Arial" panose="020B0604020202020204" pitchFamily="34" charset="0"/>
              <a:cs typeface="Arial" panose="020B0604020202020204" pitchFamily="34" charset="0"/>
            </a:endParaRPr>
          </a:p>
          <a:p>
            <a:pPr marL="0" indent="0">
              <a:buNone/>
            </a:pPr>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a:p>
            <a:endParaRPr lang="nl-NL"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51914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panose="020B0604020202020204" pitchFamily="34" charset="0"/>
                <a:cs typeface="Arial" panose="020B0604020202020204" pitchFamily="34" charset="0"/>
              </a:rPr>
              <a:t>Keep in mind:</a:t>
            </a:r>
          </a:p>
        </p:txBody>
      </p:sp>
      <p:sp>
        <p:nvSpPr>
          <p:cNvPr id="3" name="Tijdelijke aanduiding voor inhoud 2"/>
          <p:cNvSpPr>
            <a:spLocks noGrp="1"/>
          </p:cNvSpPr>
          <p:nvPr>
            <p:ph idx="1"/>
          </p:nvPr>
        </p:nvSpPr>
        <p:spPr>
          <a:xfrm>
            <a:off x="1371600" y="2285999"/>
            <a:ext cx="9601200" cy="3964675"/>
          </a:xfrm>
        </p:spPr>
        <p:txBody>
          <a:bodyPr>
            <a:normAutofit/>
          </a:bodyPr>
          <a:lstStyle/>
          <a:p>
            <a:r>
              <a:rPr lang="nl-NL" b="1" dirty="0" err="1">
                <a:latin typeface="Arial" panose="020B0604020202020204" pitchFamily="34" charset="0"/>
                <a:cs typeface="Arial" panose="020B0604020202020204" pitchFamily="34" charset="0"/>
              </a:rPr>
              <a:t>Only</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Security Council </a:t>
            </a:r>
            <a:r>
              <a:rPr lang="nl-NL" dirty="0" err="1">
                <a:latin typeface="Arial" panose="020B0604020202020204" pitchFamily="34" charset="0"/>
                <a:cs typeface="Arial" panose="020B0604020202020204" pitchFamily="34" charset="0"/>
              </a:rPr>
              <a:t>can</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send</a:t>
            </a:r>
            <a:r>
              <a:rPr lang="nl-NL" dirty="0">
                <a:latin typeface="Arial" panose="020B0604020202020204" pitchFamily="34" charset="0"/>
                <a:cs typeface="Arial" panose="020B0604020202020204" pitchFamily="34" charset="0"/>
              </a:rPr>
              <a:t> a peacekeeping force. </a:t>
            </a:r>
          </a:p>
          <a:p>
            <a:r>
              <a:rPr lang="nl-NL" dirty="0" err="1">
                <a:latin typeface="Arial" panose="020B0604020202020204" pitchFamily="34" charset="0"/>
                <a:cs typeface="Arial" panose="020B0604020202020204" pitchFamily="34" charset="0"/>
              </a:rPr>
              <a:t>Note</a:t>
            </a:r>
            <a:r>
              <a:rPr lang="nl-NL" dirty="0">
                <a:latin typeface="Arial" panose="020B0604020202020204" pitchFamily="34" charset="0"/>
                <a:cs typeface="Arial" panose="020B0604020202020204" pitchFamily="34" charset="0"/>
              </a:rPr>
              <a:t>-passing </a:t>
            </a:r>
            <a:r>
              <a:rPr lang="nl-NL" dirty="0" err="1">
                <a:latin typeface="Arial" panose="020B0604020202020204" pitchFamily="34" charset="0"/>
                <a:cs typeface="Arial" panose="020B0604020202020204" pitchFamily="34" charset="0"/>
              </a:rPr>
              <a:t>during</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the</a:t>
            </a:r>
            <a:r>
              <a:rPr lang="nl-NL" dirty="0">
                <a:latin typeface="Arial" panose="020B0604020202020204" pitchFamily="34" charset="0"/>
                <a:cs typeface="Arial" panose="020B0604020202020204" pitchFamily="34" charset="0"/>
              </a:rPr>
              <a:t> conference is </a:t>
            </a:r>
            <a:r>
              <a:rPr lang="nl-NL" dirty="0" err="1">
                <a:latin typeface="Arial" panose="020B0604020202020204" pitchFamily="34" charset="0"/>
                <a:cs typeface="Arial" panose="020B0604020202020204" pitchFamily="34" charset="0"/>
              </a:rPr>
              <a:t>allowed</a:t>
            </a:r>
            <a:endParaRPr lang="nl-NL" dirty="0">
              <a:latin typeface="Arial" panose="020B0604020202020204" pitchFamily="34" charset="0"/>
              <a:cs typeface="Arial" panose="020B0604020202020204" pitchFamily="34" charset="0"/>
            </a:endParaRPr>
          </a:p>
          <a:p>
            <a:pPr lvl="1"/>
            <a:r>
              <a:rPr lang="nl-NL" dirty="0">
                <a:latin typeface="Arial" panose="020B0604020202020204" pitchFamily="34" charset="0"/>
                <a:cs typeface="Arial" panose="020B0604020202020204" pitchFamily="34" charset="0"/>
              </a:rPr>
              <a:t>Communicate with your (potential) allies</a:t>
            </a:r>
          </a:p>
          <a:p>
            <a:pPr lvl="1"/>
            <a:r>
              <a:rPr lang="nl-NL" dirty="0">
                <a:latin typeface="Arial" panose="020B0604020202020204" pitchFamily="34" charset="0"/>
                <a:cs typeface="Arial" panose="020B0604020202020204" pitchFamily="34" charset="0"/>
              </a:rPr>
              <a:t>Always ask the Chair to be added to the General Speaker’s List</a:t>
            </a:r>
          </a:p>
          <a:p>
            <a:pPr lvl="1"/>
            <a:r>
              <a:rPr lang="nl-NL" dirty="0">
                <a:latin typeface="Arial" panose="020B0604020202020204" pitchFamily="34" charset="0"/>
                <a:cs typeface="Arial" panose="020B0604020202020204" pitchFamily="34" charset="0"/>
              </a:rPr>
              <a:t>Begin your speeches with “Honorable chair, </a:t>
            </a:r>
            <a:r>
              <a:rPr lang="en-US" dirty="0" err="1">
                <a:latin typeface="Arial" panose="020B0604020202020204" pitchFamily="34" charset="0"/>
                <a:cs typeface="Arial" panose="020B0604020202020204" pitchFamily="34" charset="0"/>
              </a:rPr>
              <a:t>distingushed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delegates</a:t>
            </a:r>
            <a:r>
              <a:rPr lang="nl-NL" dirty="0">
                <a:latin typeface="Arial" panose="020B0604020202020204" pitchFamily="34" charset="0"/>
                <a:cs typeface="Arial" panose="020B0604020202020204" pitchFamily="34" charset="0"/>
              </a:rPr>
              <a:t>,”</a:t>
            </a:r>
          </a:p>
          <a:p>
            <a:pPr lvl="0"/>
            <a:r>
              <a:rPr lang="en-GB" dirty="0">
                <a:solidFill>
                  <a:srgbClr val="373545"/>
                </a:solidFill>
                <a:latin typeface="Arial" panose="020B0604020202020204" pitchFamily="34" charset="0"/>
                <a:cs typeface="Arial" panose="020B0604020202020204" pitchFamily="34" charset="0"/>
              </a:rPr>
              <a:t>Gossip Box!</a:t>
            </a:r>
            <a:endParaRPr lang="nl-NL" dirty="0">
              <a:latin typeface="Arial" panose="020B0604020202020204" pitchFamily="34" charset="0"/>
              <a:cs typeface="Arial" panose="020B0604020202020204" pitchFamily="34" charset="0"/>
            </a:endParaRPr>
          </a:p>
          <a:p>
            <a:r>
              <a:rPr lang="nl-NL" dirty="0" err="1">
                <a:latin typeface="Arial" panose="020B0604020202020204" pitchFamily="34" charset="0"/>
                <a:cs typeface="Arial" panose="020B0604020202020204" pitchFamily="34" charset="0"/>
              </a:rPr>
              <a:t>Note</a:t>
            </a:r>
            <a:r>
              <a:rPr lang="nl-NL" dirty="0">
                <a:latin typeface="Arial" panose="020B0604020202020204" pitchFamily="34" charset="0"/>
                <a:cs typeface="Arial" panose="020B0604020202020204" pitchFamily="34" charset="0"/>
              </a:rPr>
              <a:t>-passing is </a:t>
            </a:r>
            <a:r>
              <a:rPr lang="nl-NL" dirty="0" err="1">
                <a:latin typeface="Arial" panose="020B0604020202020204" pitchFamily="34" charset="0"/>
                <a:cs typeface="Arial" panose="020B0604020202020204" pitchFamily="34" charset="0"/>
              </a:rPr>
              <a:t>not</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allowed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when</a:t>
            </a:r>
            <a:r>
              <a:rPr lang="nl-NL" dirty="0">
                <a:latin typeface="Arial" panose="020B0604020202020204" pitchFamily="34" charset="0"/>
                <a:cs typeface="Arial" panose="020B0604020202020204" pitchFamily="34" charset="0"/>
              </a:rPr>
              <a:t>:</a:t>
            </a:r>
          </a:p>
          <a:p>
            <a:pPr>
              <a:buFont typeface="Franklin Gothic Book" panose="020B0503020102020204" pitchFamily="34" charset="0"/>
              <a:buChar char="−"/>
            </a:pPr>
            <a:r>
              <a:rPr lang="nl-NL" i="1" dirty="0" err="1">
                <a:latin typeface="Arial" panose="020B0604020202020204" pitchFamily="34" charset="0"/>
                <a:cs typeface="Arial" panose="020B0604020202020204" pitchFamily="34" charset="0"/>
              </a:rPr>
              <a:t>Voting</a:t>
            </a:r>
            <a:r>
              <a:rPr lang="nl-NL" i="1" dirty="0">
                <a:latin typeface="Arial" panose="020B0604020202020204" pitchFamily="34" charset="0"/>
                <a:cs typeface="Arial" panose="020B0604020202020204" pitchFamily="34" charset="0"/>
              </a:rPr>
              <a:t> procedure</a:t>
            </a:r>
          </a:p>
          <a:p>
            <a:pPr>
              <a:buFont typeface="Franklin Gothic Book" panose="020B0503020102020204" pitchFamily="34" charset="0"/>
              <a:buChar char="−"/>
            </a:pPr>
            <a:r>
              <a:rPr lang="nl-NL" i="1" dirty="0">
                <a:latin typeface="Arial" panose="020B0604020202020204" pitchFamily="34" charset="0"/>
                <a:cs typeface="Arial" panose="020B0604020202020204" pitchFamily="34" charset="0"/>
              </a:rPr>
              <a:t>Reading of </a:t>
            </a:r>
            <a:r>
              <a:rPr lang="nl-NL" i="1" dirty="0" err="1">
                <a:latin typeface="Arial" panose="020B0604020202020204" pitchFamily="34" charset="0"/>
                <a:cs typeface="Arial" panose="020B0604020202020204" pitchFamily="34" charset="0"/>
              </a:rPr>
              <a:t>the</a:t>
            </a:r>
            <a:r>
              <a:rPr lang="nl-NL" i="1" dirty="0">
                <a:latin typeface="Arial" panose="020B0604020202020204" pitchFamily="34" charset="0"/>
                <a:cs typeface="Arial" panose="020B0604020202020204" pitchFamily="34" charset="0"/>
              </a:rPr>
              <a:t> </a:t>
            </a:r>
            <a:r>
              <a:rPr lang="nl-NL" i="1" dirty="0" err="1">
                <a:latin typeface="Arial" panose="020B0604020202020204" pitchFamily="34" charset="0"/>
                <a:cs typeface="Arial" panose="020B0604020202020204" pitchFamily="34" charset="0"/>
              </a:rPr>
              <a:t>resolution</a:t>
            </a:r>
            <a:endParaRPr lang="nl-NL" i="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3786956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latin typeface="Arial" panose="020B0604020202020204" pitchFamily="34" charset="0"/>
                <a:cs typeface="Arial" panose="020B0604020202020204" pitchFamily="34" charset="0"/>
              </a:rPr>
              <a:t>Mini-Mun</a:t>
            </a:r>
          </a:p>
        </p:txBody>
      </p:sp>
      <p:sp>
        <p:nvSpPr>
          <p:cNvPr id="3" name="Tijdelijke aanduiding voor inhoud 2"/>
          <p:cNvSpPr>
            <a:spLocks noGrp="1"/>
          </p:cNvSpPr>
          <p:nvPr>
            <p:ph idx="1"/>
          </p:nvPr>
        </p:nvSpPr>
        <p:spPr>
          <a:xfrm>
            <a:off x="1371600" y="1430126"/>
            <a:ext cx="9601200" cy="2026023"/>
          </a:xfrm>
        </p:spPr>
        <p:txBody>
          <a:bodyPr>
            <a:normAutofit/>
          </a:bodyPr>
          <a:lstStyle/>
          <a:p>
            <a:pPr marL="0" indent="0">
              <a:buNone/>
            </a:pPr>
            <a:r>
              <a:rPr lang="en-US" b="1" dirty="0">
                <a:latin typeface="Arial" panose="020B0604020202020204" pitchFamily="34" charset="0"/>
                <a:cs typeface="Arial" panose="020B0604020202020204" pitchFamily="34" charset="0"/>
              </a:rPr>
              <a:t>Scenario: </a:t>
            </a:r>
            <a:r>
              <a:rPr lang="en-US" dirty="0">
                <a:latin typeface="Arial" panose="020B0604020202020204" pitchFamily="34" charset="0"/>
                <a:cs typeface="Arial" panose="020B0604020202020204" pitchFamily="34" charset="0"/>
              </a:rPr>
              <a:t>The World is on the brink of World War Three because of a massive zombie outbreak. The United Nations is being pressured to find a solution, and quick! You, as a member of the United Nations, are meant to represent a (fictional) country up to your choice and negotiate with others for a possible solution. Made-up statistics and fictional data is all allowed here. The main point is that you get how the rules of procedure for a MUN works.</a:t>
            </a:r>
            <a:endParaRPr lang="en-US"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7" name="Tijdelijke aanduiding voor inhoud 2">
            <a:extLst>
              <a:ext uri="{FF2B5EF4-FFF2-40B4-BE49-F238E27FC236}">
                <a16:creationId xmlns:a16="http://schemas.microsoft.com/office/drawing/2014/main" id="{E07FA3D0-D323-4323-B53F-FDA18210B1D1}"/>
              </a:ext>
            </a:extLst>
          </p:cNvPr>
          <p:cNvSpPr txBox="1">
            <a:spLocks/>
          </p:cNvSpPr>
          <p:nvPr/>
        </p:nvSpPr>
        <p:spPr>
          <a:xfrm>
            <a:off x="1295400" y="3429000"/>
            <a:ext cx="7947212" cy="3186953"/>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r>
              <a:rPr lang="en-US" b="1" dirty="0">
                <a:latin typeface="Arial" panose="020B0604020202020204" pitchFamily="34" charset="0"/>
                <a:cs typeface="Arial" panose="020B0604020202020204" pitchFamily="34" charset="0"/>
              </a:rPr>
              <a:t>Some known data:</a:t>
            </a:r>
          </a:p>
          <a:p>
            <a:r>
              <a:rPr lang="en-US" dirty="0">
                <a:latin typeface="Arial" panose="020B0604020202020204" pitchFamily="34" charset="0"/>
                <a:cs typeface="Arial" panose="020B0604020202020204" pitchFamily="34" charset="0"/>
              </a:rPr>
              <a:t>There are over a billion people infected. </a:t>
            </a:r>
          </a:p>
          <a:p>
            <a:r>
              <a:rPr lang="en-US" dirty="0">
                <a:latin typeface="Arial" panose="020B0604020202020204" pitchFamily="34" charset="0"/>
                <a:cs typeface="Arial" panose="020B0604020202020204" pitchFamily="34" charset="0"/>
              </a:rPr>
              <a:t>All those infected live in third world countries. </a:t>
            </a:r>
          </a:p>
          <a:p>
            <a:r>
              <a:rPr lang="en-US" dirty="0">
                <a:latin typeface="Arial" panose="020B0604020202020204" pitchFamily="34" charset="0"/>
                <a:cs typeface="Arial" panose="020B0604020202020204" pitchFamily="34" charset="0"/>
              </a:rPr>
              <a:t>There has been NO action taken so far; borders are still open for example and no helping aid has been sent.</a:t>
            </a:r>
          </a:p>
          <a:p>
            <a:r>
              <a:rPr lang="en-US" dirty="0">
                <a:latin typeface="Arial" panose="020B0604020202020204" pitchFamily="34" charset="0"/>
                <a:cs typeface="Arial" panose="020B0604020202020204" pitchFamily="34" charset="0"/>
              </a:rPr>
              <a:t>The source is not clear, however there are speculations that the source leads back to failed medicine experiments done by Western countries. </a:t>
            </a:r>
          </a:p>
        </p:txBody>
      </p:sp>
    </p:spTree>
    <p:extLst>
      <p:ext uri="{BB962C8B-B14F-4D97-AF65-F5344CB8AC3E}">
        <p14:creationId xmlns:p14="http://schemas.microsoft.com/office/powerpoint/2010/main" val="139863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b="1" dirty="0">
                <a:latin typeface="Arial" panose="020B0604020202020204" pitchFamily="34" charset="0"/>
                <a:ea typeface="Gill Sans" charset="0"/>
                <a:cs typeface="Arial" panose="020B0604020202020204" pitchFamily="34" charset="0"/>
              </a:rPr>
              <a:t>RULES OF PROCEDURE</a:t>
            </a:r>
          </a:p>
        </p:txBody>
      </p:sp>
      <p:sp>
        <p:nvSpPr>
          <p:cNvPr id="3" name="Tijdelijke aanduiding voor inhoud 2"/>
          <p:cNvSpPr>
            <a:spLocks noGrp="1"/>
          </p:cNvSpPr>
          <p:nvPr>
            <p:ph idx="1"/>
          </p:nvPr>
        </p:nvSpPr>
        <p:spPr>
          <a:xfrm>
            <a:off x="838200" y="2748626"/>
            <a:ext cx="10515600" cy="2221357"/>
          </a:xfrm>
        </p:spPr>
        <p:txBody>
          <a:bodyPr>
            <a:normAutofit/>
          </a:bodyPr>
          <a:lstStyle/>
          <a:p>
            <a:pPr marL="0" indent="0" algn="ctr">
              <a:buNone/>
            </a:pPr>
            <a:r>
              <a:rPr lang="nl-NL" sz="6000" dirty="0" err="1">
                <a:latin typeface="Arial" panose="020B0604020202020204" pitchFamily="34" charset="0"/>
                <a:cs typeface="Arial" panose="020B0604020202020204" pitchFamily="34" charset="0"/>
              </a:rPr>
              <a:t>Questions</a:t>
            </a:r>
            <a:r>
              <a:rPr lang="nl-NL" sz="6000" dirty="0">
                <a:latin typeface="Arial" panose="020B0604020202020204" pitchFamily="34" charset="0"/>
                <a:cs typeface="Arial" panose="020B0604020202020204"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38063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10"/>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71600" y="2286000"/>
            <a:ext cx="9601200" cy="3581400"/>
          </a:xfrm>
        </p:spPr>
        <p:txBody>
          <a:bodyPr>
            <a:normAutofit/>
          </a:bodyPr>
          <a:lstStyle/>
          <a:p>
            <a:r>
              <a:rPr lang="nl-NL" dirty="0">
                <a:latin typeface="Arial" panose="020B0604020202020204" pitchFamily="34" charset="0"/>
                <a:cs typeface="Arial" panose="020B0604020202020204" pitchFamily="34" charset="0"/>
              </a:rPr>
              <a:t>Content</a:t>
            </a:r>
          </a:p>
          <a:p>
            <a:r>
              <a:rPr lang="nl-NL" dirty="0" err="1">
                <a:latin typeface="Arial" panose="020B0604020202020204" pitchFamily="34" charset="0"/>
                <a:cs typeface="Arial" panose="020B0604020202020204" pitchFamily="34" charset="0"/>
              </a:rPr>
              <a:t>Techniques</a:t>
            </a:r>
            <a:endParaRPr lang="nl-NL" dirty="0">
              <a:latin typeface="Arial" panose="020B0604020202020204" pitchFamily="34" charset="0"/>
              <a:cs typeface="Arial" panose="020B0604020202020204" pitchFamily="34" charset="0"/>
            </a:endParaRPr>
          </a:p>
          <a:p>
            <a:r>
              <a:rPr lang="nl-NL" dirty="0" err="1">
                <a:latin typeface="Arial" panose="020B0604020202020204" pitchFamily="34" charset="0"/>
                <a:cs typeface="Arial" panose="020B0604020202020204" pitchFamily="34" charset="0"/>
              </a:rPr>
              <a:t>Use</a:t>
            </a:r>
            <a:r>
              <a:rPr lang="nl-NL" dirty="0">
                <a:latin typeface="Arial" panose="020B0604020202020204" pitchFamily="34" charset="0"/>
                <a:cs typeface="Arial" panose="020B0604020202020204" pitchFamily="34" charset="0"/>
              </a:rPr>
              <a:t> of </a:t>
            </a:r>
            <a:r>
              <a:rPr lang="nl-NL" dirty="0" err="1">
                <a:latin typeface="Arial" panose="020B0604020202020204" pitchFamily="34" charset="0"/>
                <a:cs typeface="Arial" panose="020B0604020202020204" pitchFamily="34" charset="0"/>
              </a:rPr>
              <a:t>voice</a:t>
            </a: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Body </a:t>
            </a:r>
            <a:r>
              <a:rPr lang="nl-NL" dirty="0" err="1">
                <a:latin typeface="Arial" panose="020B0604020202020204" pitchFamily="34" charset="0"/>
                <a:cs typeface="Arial" panose="020B0604020202020204" pitchFamily="34" charset="0"/>
              </a:rPr>
              <a:t>language</a:t>
            </a: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Speech </a:t>
            </a:r>
            <a:r>
              <a:rPr lang="nl-NL" dirty="0" err="1">
                <a:latin typeface="Arial" panose="020B0604020202020204" pitchFamily="34" charset="0"/>
                <a:cs typeface="Arial" panose="020B0604020202020204" pitchFamily="34" charset="0"/>
              </a:rPr>
              <a:t>structure</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for</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MUNs</a:t>
            </a:r>
            <a:endParaRPr lang="nl-NL" dirty="0">
              <a:latin typeface="Arial" panose="020B0604020202020204" pitchFamily="34" charset="0"/>
              <a:cs typeface="Arial" panose="020B0604020202020204" pitchFamily="34" charset="0"/>
            </a:endParaRPr>
          </a:p>
          <a:p>
            <a:r>
              <a:rPr lang="nl-NL" dirty="0">
                <a:latin typeface="Arial" panose="020B0604020202020204" pitchFamily="34" charset="0"/>
                <a:cs typeface="Arial" panose="020B0604020202020204" pitchFamily="34" charset="0"/>
              </a:rPr>
              <a:t>Speech </a:t>
            </a:r>
            <a:r>
              <a:rPr lang="nl-NL" dirty="0" err="1">
                <a:latin typeface="Arial" panose="020B0604020202020204" pitchFamily="34" charset="0"/>
                <a:cs typeface="Arial" panose="020B0604020202020204" pitchFamily="34" charset="0"/>
              </a:rPr>
              <a:t>exercises</a:t>
            </a:r>
            <a:r>
              <a:rPr lang="nl-NL" dirty="0">
                <a:latin typeface="Arial" panose="020B0604020202020204" pitchFamily="34" charset="0"/>
                <a:cs typeface="Arial" panose="020B0604020202020204" pitchFamily="34" charset="0"/>
              </a:rPr>
              <a:t>!</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1379586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4" y="1612574"/>
            <a:ext cx="8538006" cy="3237332"/>
          </a:xfrm>
        </p:spPr>
        <p:txBody>
          <a:bodyPr>
            <a:normAutofit fontScale="85000" lnSpcReduction="20000"/>
          </a:bodyPr>
          <a:lstStyle/>
          <a:p>
            <a:pPr marL="0" indent="0">
              <a:buNone/>
            </a:pPr>
            <a:r>
              <a:rPr lang="en-US" sz="3800" dirty="0">
                <a:latin typeface="Arial" panose="020B0604020202020204" pitchFamily="34" charset="0"/>
                <a:cs typeface="Arial" panose="020B0604020202020204" pitchFamily="34" charset="0"/>
              </a:rPr>
              <a:t>Content</a:t>
            </a:r>
          </a:p>
          <a:p>
            <a:r>
              <a:rPr lang="en-US" sz="2600" dirty="0">
                <a:latin typeface="Arial" panose="020B0604020202020204" pitchFamily="34" charset="0"/>
                <a:cs typeface="Arial" panose="020B0604020202020204" pitchFamily="34" charset="0"/>
              </a:rPr>
              <a:t>Facts…but not too many </a:t>
            </a:r>
          </a:p>
          <a:p>
            <a:r>
              <a:rPr lang="en-US" sz="2600" dirty="0">
                <a:latin typeface="Arial" panose="020B0604020202020204" pitchFamily="34" charset="0"/>
                <a:cs typeface="Arial" panose="020B0604020202020204" pitchFamily="34" charset="0"/>
              </a:rPr>
              <a:t>Structure your speech </a:t>
            </a:r>
          </a:p>
          <a:p>
            <a:r>
              <a:rPr lang="en-US" sz="2600" dirty="0">
                <a:latin typeface="Arial" panose="020B0604020202020204" pitchFamily="34" charset="0"/>
                <a:cs typeface="Arial" panose="020B0604020202020204" pitchFamily="34" charset="0"/>
              </a:rPr>
              <a:t>Address your audience</a:t>
            </a:r>
          </a:p>
          <a:p>
            <a:r>
              <a:rPr lang="en-US" sz="2600" dirty="0">
                <a:latin typeface="Arial" panose="020B0604020202020204" pitchFamily="34" charset="0"/>
                <a:cs typeface="Arial" panose="020B0604020202020204" pitchFamily="34" charset="0"/>
              </a:rPr>
              <a:t>Keep it relevant</a:t>
            </a:r>
          </a:p>
          <a:p>
            <a:r>
              <a:rPr lang="en-US" sz="2600" dirty="0">
                <a:latin typeface="Arial" panose="020B0604020202020204" pitchFamily="34" charset="0"/>
                <a:cs typeface="Arial" panose="020B0604020202020204" pitchFamily="34" charset="0"/>
              </a:rPr>
              <a:t>If applicable: throw in a joke</a:t>
            </a:r>
          </a:p>
          <a:p>
            <a:endParaRPr lang="en-US" dirty="0">
              <a:latin typeface="Arial" panose="020B0604020202020204" pitchFamily="34" charset="0"/>
              <a:cs typeface="Arial" panose="020B0604020202020204" pitchFamily="34" charset="0"/>
            </a:endParaRPr>
          </a:p>
          <a:p>
            <a:pPr marL="0" indent="0">
              <a:buNone/>
            </a:pPr>
            <a:r>
              <a:rPr lang="en-US" b="1" dirty="0">
                <a:hlinkClick r:id="rId4"/>
              </a:rPr>
              <a:t>Charlie Chaplin speech: </a:t>
            </a:r>
            <a:r>
              <a:rPr lang="en-US" dirty="0">
                <a:hlinkClick r:id="rId4"/>
              </a:rPr>
              <a:t>https://www.youtube.com/watch?v=uAd1WJ9gXo0</a:t>
            </a:r>
            <a:r>
              <a:rPr lang="en-US" dirty="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23904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4" y="1612574"/>
            <a:ext cx="9228288" cy="4097944"/>
          </a:xfrm>
        </p:spPr>
        <p:txBody>
          <a:bodyPr>
            <a:normAutofit lnSpcReduction="10000"/>
          </a:bodyPr>
          <a:lstStyle/>
          <a:p>
            <a:pPr marL="0" indent="0">
              <a:buNone/>
            </a:pPr>
            <a:r>
              <a:rPr lang="en-US" sz="3200" dirty="0">
                <a:latin typeface="Arial" panose="020B0604020202020204" pitchFamily="34" charset="0"/>
                <a:cs typeface="Arial" panose="020B0604020202020204" pitchFamily="34" charset="0"/>
              </a:rPr>
              <a:t>Techniques</a:t>
            </a:r>
          </a:p>
          <a:p>
            <a:r>
              <a:rPr lang="en-US" sz="2200" b="1" dirty="0">
                <a:latin typeface="Arial" panose="020B0604020202020204" pitchFamily="34" charset="0"/>
                <a:cs typeface="Arial" panose="020B0604020202020204" pitchFamily="34" charset="0"/>
              </a:rPr>
              <a:t>Contrasts</a:t>
            </a:r>
            <a:r>
              <a:rPr lang="en-US" sz="2200" dirty="0">
                <a:latin typeface="Arial" panose="020B0604020202020204" pitchFamily="34" charset="0"/>
                <a:cs typeface="Arial" panose="020B0604020202020204" pitchFamily="34" charset="0"/>
              </a:rPr>
              <a:t>: e.g. peace </a:t>
            </a:r>
            <a:r>
              <a:rPr lang="en-US" sz="2200" dirty="0" err="1">
                <a:latin typeface="Arial" panose="020B0604020202020204" pitchFamily="34" charset="0"/>
                <a:cs typeface="Arial" panose="020B0604020202020204" pitchFamily="34" charset="0"/>
              </a:rPr>
              <a:t>v.s</a:t>
            </a:r>
            <a:r>
              <a:rPr lang="en-US" sz="2200" dirty="0">
                <a:latin typeface="Arial" panose="020B0604020202020204" pitchFamily="34" charset="0"/>
                <a:cs typeface="Arial" panose="020B0604020202020204" pitchFamily="34" charset="0"/>
              </a:rPr>
              <a:t>. war </a:t>
            </a:r>
          </a:p>
          <a:p>
            <a:r>
              <a:rPr lang="en-US" sz="2200" b="1" dirty="0">
                <a:latin typeface="Arial" panose="020B0604020202020204" pitchFamily="34" charset="0"/>
                <a:cs typeface="Arial" panose="020B0604020202020204" pitchFamily="34" charset="0"/>
              </a:rPr>
              <a:t>Addressing Audience: </a:t>
            </a:r>
            <a:r>
              <a:rPr lang="en-US" sz="2200" dirty="0">
                <a:latin typeface="Arial" panose="020B0604020202020204" pitchFamily="34" charset="0"/>
                <a:cs typeface="Arial" panose="020B0604020202020204" pitchFamily="34" charset="0"/>
              </a:rPr>
              <a:t>“We” / “You and I” </a:t>
            </a:r>
          </a:p>
          <a:p>
            <a:r>
              <a:rPr lang="en-US" sz="2200" b="1" dirty="0">
                <a:latin typeface="Arial" panose="020B0604020202020204" pitchFamily="34" charset="0"/>
                <a:cs typeface="Arial" panose="020B0604020202020204" pitchFamily="34" charset="0"/>
              </a:rPr>
              <a:t>Call to action: </a:t>
            </a:r>
            <a:r>
              <a:rPr lang="en-US" sz="2200" dirty="0">
                <a:latin typeface="Arial" panose="020B0604020202020204" pitchFamily="34" charset="0"/>
                <a:cs typeface="Arial" panose="020B0604020202020204" pitchFamily="34" charset="0"/>
              </a:rPr>
              <a:t>“Must”, “should” </a:t>
            </a:r>
          </a:p>
          <a:p>
            <a:r>
              <a:rPr lang="en-US" sz="2200" b="1" dirty="0">
                <a:latin typeface="Arial" panose="020B0604020202020204" pitchFamily="34" charset="0"/>
                <a:cs typeface="Arial" panose="020B0604020202020204" pitchFamily="34" charset="0"/>
              </a:rPr>
              <a:t>Grand words: </a:t>
            </a:r>
            <a:r>
              <a:rPr lang="en-US" sz="2200" dirty="0">
                <a:latin typeface="Arial" panose="020B0604020202020204" pitchFamily="34" charset="0"/>
                <a:cs typeface="Arial" panose="020B0604020202020204" pitchFamily="34" charset="0"/>
              </a:rPr>
              <a:t>“Humanity”, “solidarity”, “peace”, “well-being of our nation” etc. etc.</a:t>
            </a:r>
          </a:p>
          <a:p>
            <a:r>
              <a:rPr lang="en-US" sz="2200" b="1" dirty="0">
                <a:latin typeface="Arial" panose="020B0604020202020204" pitchFamily="34" charset="0"/>
                <a:cs typeface="Arial" panose="020B0604020202020204" pitchFamily="34" charset="0"/>
              </a:rPr>
              <a:t>Repetition</a:t>
            </a:r>
            <a:r>
              <a:rPr lang="en-US" sz="2200" dirty="0">
                <a:latin typeface="Arial" panose="020B0604020202020204" pitchFamily="34" charset="0"/>
                <a:cs typeface="Arial" panose="020B0604020202020204" pitchFamily="34" charset="0"/>
              </a:rPr>
              <a:t>: “</a:t>
            </a:r>
            <a:r>
              <a:rPr lang="en-US" sz="2200" i="1" dirty="0">
                <a:latin typeface="Arial" panose="020B0604020202020204" pitchFamily="34" charset="0"/>
                <a:cs typeface="Arial" panose="020B0604020202020204" pitchFamily="34" charset="0"/>
              </a:rPr>
              <a:t>I have a dream…” </a:t>
            </a:r>
            <a:r>
              <a:rPr lang="en-US" sz="2200" dirty="0">
                <a:latin typeface="Arial" panose="020B0604020202020204" pitchFamily="34" charset="0"/>
                <a:cs typeface="Arial" panose="020B0604020202020204" pitchFamily="34" charset="0"/>
              </a:rPr>
              <a:t>(Martin Luther King Jr.)</a:t>
            </a:r>
            <a:endParaRPr lang="en-US" sz="2200" i="1"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Hook: </a:t>
            </a:r>
            <a:r>
              <a:rPr lang="en-US" sz="2200" dirty="0">
                <a:latin typeface="Arial" panose="020B0604020202020204" pitchFamily="34" charset="0"/>
                <a:cs typeface="Arial" panose="020B0604020202020204" pitchFamily="34" charset="0"/>
              </a:rPr>
              <a:t>“</a:t>
            </a:r>
            <a:r>
              <a:rPr lang="en-US" sz="2200" i="1" dirty="0">
                <a:latin typeface="Arial" panose="020B0604020202020204" pitchFamily="34" charset="0"/>
                <a:cs typeface="Arial" panose="020B0604020202020204" pitchFamily="34" charset="0"/>
              </a:rPr>
              <a:t>We, the people…” </a:t>
            </a:r>
            <a:r>
              <a:rPr lang="en-US" sz="2200" dirty="0">
                <a:latin typeface="Arial" panose="020B0604020202020204" pitchFamily="34" charset="0"/>
                <a:cs typeface="Arial" panose="020B0604020202020204" pitchFamily="34" charset="0"/>
              </a:rPr>
              <a:t>(Obama)</a:t>
            </a:r>
          </a:p>
          <a:p>
            <a:r>
              <a:rPr lang="en-US" sz="2200" b="1" dirty="0">
                <a:latin typeface="Arial" panose="020B0604020202020204" pitchFamily="34" charset="0"/>
                <a:cs typeface="Arial" panose="020B0604020202020204" pitchFamily="34" charset="0"/>
              </a:rPr>
              <a:t>Rhetorical question: </a:t>
            </a:r>
            <a:r>
              <a:rPr lang="en-US" sz="2200" dirty="0">
                <a:latin typeface="Arial" panose="020B0604020202020204" pitchFamily="34" charset="0"/>
                <a:cs typeface="Arial" panose="020B0604020202020204" pitchFamily="34" charset="0"/>
              </a:rPr>
              <a:t>“</a:t>
            </a:r>
            <a:r>
              <a:rPr lang="en-US" sz="2200" i="1" dirty="0">
                <a:latin typeface="Arial" panose="020B0604020202020204" pitchFamily="34" charset="0"/>
                <a:cs typeface="Arial" panose="020B0604020202020204" pitchFamily="34" charset="0"/>
              </a:rPr>
              <a:t>Can you imagine that?</a:t>
            </a:r>
            <a:r>
              <a:rPr lang="en-US" sz="2200" dirty="0">
                <a:latin typeface="Arial" panose="020B0604020202020204" pitchFamily="34" charset="0"/>
                <a:cs typeface="Arial" panose="020B0604020202020204" pitchFamily="34" charset="0"/>
              </a:rPr>
              <a:t>”</a:t>
            </a:r>
            <a:endParaRPr lang="en-US" sz="2200" b="1" dirty="0">
              <a:latin typeface="Arial" panose="020B0604020202020204" pitchFamily="34" charset="0"/>
              <a:cs typeface="Arial" panose="020B0604020202020204" pitchFamily="34" charset="0"/>
            </a:endParaRPr>
          </a:p>
          <a:p>
            <a:pPr marL="0" indent="0">
              <a:buNone/>
            </a:pPr>
            <a:endParaRPr lang="en-US" sz="2200" b="1"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90008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4" y="1612574"/>
            <a:ext cx="9864782" cy="3484850"/>
          </a:xfrm>
        </p:spPr>
        <p:txBody>
          <a:bodyPr>
            <a:normAutofit fontScale="85000" lnSpcReduction="20000"/>
          </a:bodyPr>
          <a:lstStyle/>
          <a:p>
            <a:pPr marL="0" indent="0">
              <a:buNone/>
            </a:pPr>
            <a:r>
              <a:rPr lang="nl-NL" sz="3200" dirty="0" err="1">
                <a:latin typeface="Arial" panose="020B0604020202020204" pitchFamily="34" charset="0"/>
                <a:cs typeface="Arial" panose="020B0604020202020204" pitchFamily="34" charset="0"/>
              </a:rPr>
              <a:t>Use</a:t>
            </a:r>
            <a:r>
              <a:rPr lang="nl-NL" sz="3200" dirty="0">
                <a:latin typeface="Arial" panose="020B0604020202020204" pitchFamily="34" charset="0"/>
                <a:cs typeface="Arial" panose="020B0604020202020204" pitchFamily="34" charset="0"/>
              </a:rPr>
              <a:t> of Voice</a:t>
            </a:r>
          </a:p>
          <a:p>
            <a:r>
              <a:rPr lang="nl-NL" sz="2400" dirty="0" err="1">
                <a:latin typeface="Arial" panose="020B0604020202020204" pitchFamily="34" charset="0"/>
                <a:cs typeface="Arial" panose="020B0604020202020204" pitchFamily="34" charset="0"/>
              </a:rPr>
              <a:t>Don’t</a:t>
            </a:r>
            <a:r>
              <a:rPr lang="nl-NL" sz="2400" dirty="0">
                <a:latin typeface="Arial" panose="020B0604020202020204" pitchFamily="34" charset="0"/>
                <a:cs typeface="Arial" panose="020B0604020202020204" pitchFamily="34" charset="0"/>
              </a:rPr>
              <a:t> yell, but </a:t>
            </a:r>
            <a:r>
              <a:rPr lang="nl-NL" sz="2400" dirty="0" err="1">
                <a:latin typeface="Arial" panose="020B0604020202020204" pitchFamily="34" charset="0"/>
                <a:cs typeface="Arial" panose="020B0604020202020204" pitchFamily="34" charset="0"/>
              </a:rPr>
              <a:t>don’t</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mumble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either</a:t>
            </a:r>
            <a:r>
              <a:rPr lang="nl-NL" sz="2400" dirty="0">
                <a:latin typeface="Arial" panose="020B0604020202020204" pitchFamily="34" charset="0"/>
                <a:cs typeface="Arial" panose="020B0604020202020204" pitchFamily="34" charset="0"/>
              </a:rPr>
              <a:t> </a:t>
            </a:r>
          </a:p>
          <a:p>
            <a:r>
              <a:rPr lang="nl-NL" sz="2400" dirty="0" err="1">
                <a:latin typeface="Arial" panose="020B0604020202020204" pitchFamily="34" charset="0"/>
                <a:cs typeface="Arial" panose="020B0604020202020204" pitchFamily="34" charset="0"/>
              </a:rPr>
              <a:t>Articulate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clearly</a:t>
            </a:r>
            <a:r>
              <a:rPr lang="nl-NL" sz="2400" dirty="0">
                <a:latin typeface="Arial" panose="020B0604020202020204" pitchFamily="34" charset="0"/>
                <a:cs typeface="Arial" panose="020B0604020202020204" pitchFamily="34" charset="0"/>
              </a:rPr>
              <a:t> </a:t>
            </a:r>
          </a:p>
          <a:p>
            <a:r>
              <a:rPr lang="nl-NL" sz="2400" dirty="0">
                <a:latin typeface="Arial" panose="020B0604020202020204" pitchFamily="34" charset="0"/>
                <a:cs typeface="Arial" panose="020B0604020202020204" pitchFamily="34" charset="0"/>
              </a:rPr>
              <a:t>Watch out </a:t>
            </a:r>
            <a:r>
              <a:rPr lang="nl-NL" sz="2400" dirty="0" err="1">
                <a:latin typeface="Arial" panose="020B0604020202020204" pitchFamily="34" charset="0"/>
                <a:cs typeface="Arial" panose="020B0604020202020204" pitchFamily="34" charset="0"/>
              </a:rPr>
              <a:t>for</a:t>
            </a:r>
            <a:r>
              <a:rPr lang="nl-NL" sz="2400" dirty="0">
                <a:latin typeface="Arial" panose="020B0604020202020204" pitchFamily="34" charset="0"/>
                <a:cs typeface="Arial" panose="020B0604020202020204" pitchFamily="34" charset="0"/>
              </a:rPr>
              <a:t> monotone </a:t>
            </a:r>
            <a:r>
              <a:rPr lang="nl-NL" sz="2400" dirty="0" err="1">
                <a:latin typeface="Arial" panose="020B0604020202020204" pitchFamily="34" charset="0"/>
                <a:cs typeface="Arial" panose="020B0604020202020204" pitchFamily="34" charset="0"/>
              </a:rPr>
              <a:t>voice</a:t>
            </a:r>
            <a:endParaRPr lang="nl-NL" sz="2400" dirty="0">
              <a:latin typeface="Arial" panose="020B0604020202020204" pitchFamily="34" charset="0"/>
              <a:cs typeface="Arial" panose="020B0604020202020204" pitchFamily="34" charset="0"/>
            </a:endParaRPr>
          </a:p>
          <a:p>
            <a:r>
              <a:rPr lang="nl-NL" sz="2400" dirty="0" err="1">
                <a:latin typeface="Arial" panose="020B0604020202020204" pitchFamily="34" charset="0"/>
                <a:cs typeface="Arial" panose="020B0604020202020204" pitchFamily="34" charset="0"/>
              </a:rPr>
              <a:t>Pauses</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v.s.</a:t>
            </a:r>
            <a:r>
              <a:rPr lang="nl-NL" sz="2400" dirty="0">
                <a:latin typeface="Arial" panose="020B0604020202020204" pitchFamily="34" charset="0"/>
                <a:cs typeface="Arial" panose="020B0604020202020204" pitchFamily="34" charset="0"/>
              </a:rPr>
              <a:t> filler </a:t>
            </a:r>
            <a:r>
              <a:rPr lang="nl-NL" sz="2400" dirty="0" err="1">
                <a:latin typeface="Arial" panose="020B0604020202020204" pitchFamily="34" charset="0"/>
                <a:cs typeface="Arial" panose="020B0604020202020204" pitchFamily="34" charset="0"/>
              </a:rPr>
              <a:t>words</a:t>
            </a:r>
            <a:r>
              <a:rPr lang="nl-NL" sz="2400" dirty="0">
                <a:latin typeface="Arial" panose="020B0604020202020204" pitchFamily="34" charset="0"/>
                <a:cs typeface="Arial" panose="020B0604020202020204" pitchFamily="34" charset="0"/>
              </a:rPr>
              <a:t> (“uh, uhm”) </a:t>
            </a:r>
          </a:p>
          <a:p>
            <a:endParaRPr lang="nl-NL" sz="2400" dirty="0">
              <a:latin typeface="Arial" panose="020B0604020202020204" pitchFamily="34" charset="0"/>
              <a:cs typeface="Arial" panose="020B0604020202020204" pitchFamily="34" charset="0"/>
            </a:endParaRPr>
          </a:p>
          <a:p>
            <a:pPr marL="0" indent="0">
              <a:buNone/>
            </a:pPr>
            <a:endParaRPr lang="nl-NL" sz="2400" dirty="0">
              <a:latin typeface="Arial" panose="020B0604020202020204" pitchFamily="34" charset="0"/>
              <a:cs typeface="Arial" panose="020B0604020202020204" pitchFamily="34" charset="0"/>
            </a:endParaRPr>
          </a:p>
          <a:p>
            <a:r>
              <a:rPr lang="nl-NL" sz="2400" b="1" dirty="0">
                <a:latin typeface="Arial" panose="020B0604020202020204" pitchFamily="34" charset="0"/>
                <a:cs typeface="Arial" panose="020B0604020202020204" pitchFamily="34" charset="0"/>
              </a:rPr>
              <a:t>How </a:t>
            </a:r>
            <a:r>
              <a:rPr lang="nl-NL" sz="2400" b="1" dirty="0" err="1">
                <a:latin typeface="Arial" panose="020B0604020202020204" pitchFamily="34" charset="0"/>
                <a:cs typeface="Arial" panose="020B0604020202020204" pitchFamily="34" charset="0"/>
              </a:rPr>
              <a:t>to</a:t>
            </a:r>
            <a:r>
              <a:rPr lang="nl-NL" sz="2400" b="1" dirty="0">
                <a:latin typeface="Arial" panose="020B0604020202020204" pitchFamily="34" charset="0"/>
                <a:cs typeface="Arial" panose="020B0604020202020204" pitchFamily="34" charset="0"/>
              </a:rPr>
              <a:t> NOT </a:t>
            </a:r>
            <a:r>
              <a:rPr lang="nl-NL" sz="2400" b="1" dirty="0" err="1">
                <a:latin typeface="Arial" panose="020B0604020202020204" pitchFamily="34" charset="0"/>
                <a:cs typeface="Arial" panose="020B0604020202020204" pitchFamily="34" charset="0"/>
              </a:rPr>
              <a:t>use</a:t>
            </a:r>
            <a:r>
              <a:rPr lang="nl-NL" sz="2400" b="1" dirty="0">
                <a:latin typeface="Arial" panose="020B0604020202020204" pitchFamily="34" charset="0"/>
                <a:cs typeface="Arial" panose="020B0604020202020204" pitchFamily="34" charset="0"/>
              </a:rPr>
              <a:t> </a:t>
            </a:r>
            <a:r>
              <a:rPr lang="nl-NL" sz="2400" b="1" dirty="0" err="1">
                <a:latin typeface="Arial" panose="020B0604020202020204" pitchFamily="34" charset="0"/>
                <a:cs typeface="Arial" panose="020B0604020202020204" pitchFamily="34" charset="0"/>
              </a:rPr>
              <a:t>your</a:t>
            </a:r>
            <a:r>
              <a:rPr lang="nl-NL" sz="2400" b="1" dirty="0">
                <a:latin typeface="Arial" panose="020B0604020202020204" pitchFamily="34" charset="0"/>
                <a:cs typeface="Arial" panose="020B0604020202020204" pitchFamily="34" charset="0"/>
              </a:rPr>
              <a:t> </a:t>
            </a:r>
            <a:r>
              <a:rPr lang="nl-NL" sz="2400" b="1" dirty="0" err="1">
                <a:latin typeface="Arial" panose="020B0604020202020204" pitchFamily="34" charset="0"/>
                <a:cs typeface="Arial" panose="020B0604020202020204" pitchFamily="34" charset="0"/>
              </a:rPr>
              <a:t>voice</a:t>
            </a:r>
            <a:r>
              <a:rPr lang="nl-NL" sz="2400" b="1" dirty="0">
                <a:latin typeface="Arial" panose="020B0604020202020204" pitchFamily="34" charset="0"/>
                <a:cs typeface="Arial" panose="020B0604020202020204" pitchFamily="34" charset="0"/>
              </a:rPr>
              <a:t>: </a:t>
            </a:r>
            <a:r>
              <a:rPr lang="nl-NL" sz="2400" b="1" dirty="0">
                <a:latin typeface="Arial" panose="020B0604020202020204" pitchFamily="34" charset="0"/>
                <a:cs typeface="Arial" panose="020B0604020202020204" pitchFamily="34" charset="0"/>
                <a:hlinkClick r:id="rId4"/>
              </a:rPr>
              <a:t>https://youtu.be/IPIvwu-573Y</a:t>
            </a:r>
            <a:r>
              <a:rPr lang="nl-NL" sz="2400" b="1" dirty="0">
                <a:latin typeface="Arial" panose="020B0604020202020204" pitchFamily="34" charset="0"/>
                <a:cs typeface="Arial" panose="020B0604020202020204" pitchFamily="34" charset="0"/>
              </a:rPr>
              <a:t>  (2:30)</a:t>
            </a:r>
          </a:p>
          <a:p>
            <a:r>
              <a:rPr lang="nl-NL" sz="2400" b="1" dirty="0">
                <a:latin typeface="Arial" panose="020B0604020202020204" pitchFamily="34" charset="0"/>
                <a:cs typeface="Arial" panose="020B0604020202020204" pitchFamily="34" charset="0"/>
              </a:rPr>
              <a:t>How </a:t>
            </a:r>
            <a:r>
              <a:rPr lang="nl-NL" sz="2400" b="1" dirty="0" err="1">
                <a:latin typeface="Arial" panose="020B0604020202020204" pitchFamily="34" charset="0"/>
                <a:cs typeface="Arial" panose="020B0604020202020204" pitchFamily="34" charset="0"/>
              </a:rPr>
              <a:t>to</a:t>
            </a:r>
            <a:r>
              <a:rPr lang="nl-NL" sz="2400" b="1" dirty="0">
                <a:latin typeface="Arial" panose="020B0604020202020204" pitchFamily="34" charset="0"/>
                <a:cs typeface="Arial" panose="020B0604020202020204" pitchFamily="34" charset="0"/>
              </a:rPr>
              <a:t> </a:t>
            </a:r>
            <a:r>
              <a:rPr lang="nl-NL" sz="2400" b="1" dirty="0" err="1">
                <a:latin typeface="Arial" panose="020B0604020202020204" pitchFamily="34" charset="0"/>
                <a:cs typeface="Arial" panose="020B0604020202020204" pitchFamily="34" charset="0"/>
              </a:rPr>
              <a:t>use</a:t>
            </a:r>
            <a:r>
              <a:rPr lang="nl-NL" sz="2400" b="1" dirty="0">
                <a:latin typeface="Arial" panose="020B0604020202020204" pitchFamily="34" charset="0"/>
                <a:cs typeface="Arial" panose="020B0604020202020204" pitchFamily="34" charset="0"/>
              </a:rPr>
              <a:t> </a:t>
            </a:r>
            <a:r>
              <a:rPr lang="nl-NL" sz="2400" b="1" dirty="0" err="1">
                <a:latin typeface="Arial" panose="020B0604020202020204" pitchFamily="34" charset="0"/>
                <a:cs typeface="Arial" panose="020B0604020202020204" pitchFamily="34" charset="0"/>
              </a:rPr>
              <a:t>your</a:t>
            </a:r>
            <a:r>
              <a:rPr lang="nl-NL" sz="2400" b="1" dirty="0">
                <a:latin typeface="Arial" panose="020B0604020202020204" pitchFamily="34" charset="0"/>
                <a:cs typeface="Arial" panose="020B0604020202020204" pitchFamily="34" charset="0"/>
              </a:rPr>
              <a:t> </a:t>
            </a:r>
            <a:r>
              <a:rPr lang="nl-NL" sz="2400" b="1" dirty="0" err="1">
                <a:latin typeface="Arial" panose="020B0604020202020204" pitchFamily="34" charset="0"/>
                <a:cs typeface="Arial" panose="020B0604020202020204" pitchFamily="34" charset="0"/>
              </a:rPr>
              <a:t>voice</a:t>
            </a:r>
            <a:r>
              <a:rPr lang="nl-NL" sz="2400" b="1" dirty="0">
                <a:latin typeface="Arial" panose="020B0604020202020204" pitchFamily="34" charset="0"/>
                <a:cs typeface="Arial" panose="020B0604020202020204" pitchFamily="34" charset="0"/>
              </a:rPr>
              <a:t>: </a:t>
            </a:r>
            <a:r>
              <a:rPr lang="en-US" sz="2400" b="1" dirty="0">
                <a:hlinkClick r:id="rId5"/>
              </a:rPr>
              <a:t>https://www.youtube.com/watch?v=QPQ2vZ-JvfU</a:t>
            </a:r>
            <a:endParaRPr lang="nl-NL" sz="2400" b="1"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318671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4" y="1612574"/>
            <a:ext cx="9864782" cy="807897"/>
          </a:xfrm>
        </p:spPr>
        <p:txBody>
          <a:bodyPr>
            <a:normAutofit/>
          </a:bodyPr>
          <a:lstStyle/>
          <a:p>
            <a:pPr marL="0" indent="0">
              <a:buNone/>
            </a:pPr>
            <a:r>
              <a:rPr lang="nl-NL" sz="3200" dirty="0">
                <a:latin typeface="Arial" panose="020B0604020202020204" pitchFamily="34" charset="0"/>
                <a:cs typeface="Arial" panose="020B0604020202020204" pitchFamily="34" charset="0"/>
              </a:rPr>
              <a:t>The ‘uh/uhm’ </a:t>
            </a:r>
            <a:r>
              <a:rPr lang="en-US" sz="3200" dirty="0">
                <a:latin typeface="Arial" panose="020B0604020202020204" pitchFamily="34" charset="0"/>
                <a:cs typeface="Arial" panose="020B0604020202020204" pitchFamily="34" charset="0"/>
              </a:rPr>
              <a:t>exercise</a:t>
            </a:r>
            <a:r>
              <a:rPr lang="nl-NL" sz="3200" dirty="0">
                <a:latin typeface="Arial" panose="020B0604020202020204" pitchFamily="34" charset="0"/>
                <a:cs typeface="Arial" panose="020B0604020202020204" pitchFamily="34" charset="0"/>
              </a:rPr>
              <a:t> </a:t>
            </a:r>
          </a:p>
          <a:p>
            <a:pPr marL="0" indent="0">
              <a:buNone/>
            </a:pPr>
            <a:endParaRPr lang="nl-NL" sz="24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22616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4" y="1612575"/>
            <a:ext cx="6027888" cy="646531"/>
          </a:xfrm>
        </p:spPr>
        <p:txBody>
          <a:bodyPr>
            <a:normAutofit/>
          </a:bodyPr>
          <a:lstStyle/>
          <a:p>
            <a:pPr marL="0" indent="0">
              <a:buNone/>
            </a:pPr>
            <a:r>
              <a:rPr lang="nl-NL" sz="3300" dirty="0">
                <a:latin typeface="Arial" panose="020B0604020202020204" pitchFamily="34" charset="0"/>
                <a:cs typeface="Arial" panose="020B0604020202020204" pitchFamily="34" charset="0"/>
              </a:rPr>
              <a:t>Body Language</a:t>
            </a:r>
          </a:p>
          <a:p>
            <a:pPr marL="0" indent="0">
              <a:buNone/>
            </a:pPr>
            <a:endParaRPr lang="nl-NL" sz="2800" dirty="0">
              <a:latin typeface="Arial" panose="020B0604020202020204" pitchFamily="34" charset="0"/>
              <a:cs typeface="Arial" panose="020B0604020202020204" pitchFamily="34" charset="0"/>
            </a:endParaRPr>
          </a:p>
          <a:p>
            <a:pPr marL="0" indent="0">
              <a:buNone/>
            </a:pPr>
            <a:endParaRPr lang="nl-NL"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8" name="Tijdelijke aanduiding voor inhoud 2">
            <a:extLst>
              <a:ext uri="{FF2B5EF4-FFF2-40B4-BE49-F238E27FC236}">
                <a16:creationId xmlns:a16="http://schemas.microsoft.com/office/drawing/2014/main" id="{6424A396-A82C-4DF6-81D2-B8CB50C32F9F}"/>
              </a:ext>
            </a:extLst>
          </p:cNvPr>
          <p:cNvSpPr txBox="1">
            <a:spLocks/>
          </p:cNvSpPr>
          <p:nvPr/>
        </p:nvSpPr>
        <p:spPr>
          <a:xfrm>
            <a:off x="1367994" y="2193576"/>
            <a:ext cx="9228288" cy="4097944"/>
          </a:xfrm>
          <a:prstGeom prst="rect">
            <a:avLst/>
          </a:prstGeom>
        </p:spPr>
        <p:txBody>
          <a:bodyPr vert="horz" lIns="91440" tIns="45720" rIns="91440" bIns="45720" rtlCol="0">
            <a:normAutofit fontScale="92500" lnSpcReduction="10000"/>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r>
              <a:rPr lang="en-US" sz="2200" dirty="0">
                <a:latin typeface="Arial" panose="020B0604020202020204" pitchFamily="34" charset="0"/>
                <a:cs typeface="Arial" panose="020B0604020202020204" pitchFamily="34" charset="0"/>
              </a:rPr>
              <a:t>Eye contact!</a:t>
            </a:r>
          </a:p>
          <a:p>
            <a:r>
              <a:rPr lang="en-US" sz="2200" dirty="0">
                <a:latin typeface="Arial" panose="020B0604020202020204" pitchFamily="34" charset="0"/>
                <a:cs typeface="Arial" panose="020B0604020202020204" pitchFamily="34" charset="0"/>
              </a:rPr>
              <a:t>Hand gestures (e.g. counting)</a:t>
            </a:r>
          </a:p>
          <a:p>
            <a:r>
              <a:rPr lang="en-US" sz="2200" dirty="0">
                <a:latin typeface="Arial" panose="020B0604020202020204" pitchFamily="34" charset="0"/>
                <a:cs typeface="Arial" panose="020B0604020202020204" pitchFamily="34" charset="0"/>
              </a:rPr>
              <a:t>Don’t dance (wiggling/switching legs) </a:t>
            </a:r>
          </a:p>
          <a:p>
            <a:r>
              <a:rPr lang="en-US" sz="2200" dirty="0">
                <a:latin typeface="Arial" panose="020B0604020202020204" pitchFamily="34" charset="0"/>
                <a:cs typeface="Arial" panose="020B0604020202020204" pitchFamily="34" charset="0"/>
              </a:rPr>
              <a:t>Have a “default stance”</a:t>
            </a:r>
          </a:p>
          <a:p>
            <a:pPr lvl="3"/>
            <a:r>
              <a:rPr lang="en-US" sz="2000" dirty="0">
                <a:latin typeface="Arial" panose="020B0604020202020204" pitchFamily="34" charset="0"/>
                <a:cs typeface="Arial" panose="020B0604020202020204" pitchFamily="34" charset="0"/>
              </a:rPr>
              <a:t>The “Merkel”</a:t>
            </a:r>
          </a:p>
          <a:p>
            <a:pPr lvl="3"/>
            <a:r>
              <a:rPr lang="en-US" sz="2000" dirty="0">
                <a:latin typeface="Arial" panose="020B0604020202020204" pitchFamily="34" charset="0"/>
                <a:cs typeface="Arial" panose="020B0604020202020204" pitchFamily="34" charset="0"/>
              </a:rPr>
              <a:t>The “Holding water”</a:t>
            </a:r>
          </a:p>
          <a:p>
            <a:pPr lvl="3"/>
            <a:r>
              <a:rPr lang="en-US" sz="2000" dirty="0">
                <a:latin typeface="Arial" panose="020B0604020202020204" pitchFamily="34" charset="0"/>
                <a:cs typeface="Arial" panose="020B0604020202020204" pitchFamily="34" charset="0"/>
              </a:rPr>
              <a:t>The “Hamster”</a:t>
            </a:r>
          </a:p>
          <a:p>
            <a:pPr lvl="3"/>
            <a:r>
              <a:rPr lang="en-US" sz="2000" dirty="0">
                <a:latin typeface="Arial" panose="020B0604020202020204" pitchFamily="34" charset="0"/>
                <a:cs typeface="Arial" panose="020B0604020202020204" pitchFamily="34" charset="0"/>
              </a:rPr>
              <a:t>The “Casual”</a:t>
            </a:r>
          </a:p>
          <a:p>
            <a:pPr lvl="3"/>
            <a:r>
              <a:rPr lang="en-US" sz="2000" dirty="0">
                <a:latin typeface="Arial" panose="020B0604020202020204" pitchFamily="34" charset="0"/>
                <a:cs typeface="Arial" panose="020B0604020202020204" pitchFamily="34" charset="0"/>
              </a:rPr>
              <a:t>The “Interrogation”</a:t>
            </a:r>
          </a:p>
          <a:p>
            <a:pPr marL="0" lvl="3" indent="0">
              <a:buNone/>
            </a:pPr>
            <a:endParaRPr lang="en-US" sz="2000" i="0" dirty="0">
              <a:solidFill>
                <a:schemeClr val="tx1"/>
              </a:solidFill>
              <a:hlinkClick r:id="rId5">
                <a:extLst>
                  <a:ext uri="{A12FA001-AC4F-418D-AE19-62706E023703}">
                    <ahyp:hlinkClr xmlns:ahyp="http://schemas.microsoft.com/office/drawing/2018/hyperlinkcolor" val="tx"/>
                  </a:ext>
                </a:extLst>
              </a:hlinkClick>
            </a:endParaRPr>
          </a:p>
          <a:p>
            <a:pPr marL="0" lvl="3" indent="0">
              <a:buNone/>
            </a:pPr>
            <a:r>
              <a:rPr lang="en-US" sz="2000" b="1" dirty="0">
                <a:solidFill>
                  <a:srgbClr val="373545"/>
                </a:solidFill>
                <a:hlinkClick r:id="rId5">
                  <a:extLst>
                    <a:ext uri="{A12FA001-AC4F-418D-AE19-62706E023703}">
                      <ahyp:hlinkClr xmlns:ahyp="http://schemas.microsoft.com/office/drawing/2018/hyperlinkcolor" val="tx"/>
                    </a:ext>
                  </a:extLst>
                </a:hlinkClick>
              </a:rPr>
              <a:t>Presentation above content: </a:t>
            </a:r>
            <a:r>
              <a:rPr lang="en-US" sz="2000" dirty="0">
                <a:hlinkClick r:id="rId5">
                  <a:extLst>
                    <a:ext uri="{A12FA001-AC4F-418D-AE19-62706E023703}">
                      <ahyp:hlinkClr xmlns:ahyp="http://schemas.microsoft.com/office/drawing/2018/hyperlinkcolor" val="tx"/>
                    </a:ext>
                  </a:extLst>
                </a:hlinkClick>
              </a:rPr>
              <a:t>https://www.youtube.com/watch?v=8S0FDjFBj8o</a:t>
            </a:r>
            <a:r>
              <a:rPr lang="en-US" sz="2000" dirty="0">
                <a:latin typeface="Arial" panose="020B0604020202020204" pitchFamily="34" charset="0"/>
                <a:cs typeface="Arial" panose="020B0604020202020204" pitchFamily="34" charset="0"/>
              </a:rPr>
              <a:t> </a:t>
            </a:r>
          </a:p>
          <a:p>
            <a:endParaRPr lang="en-US" sz="2200" dirty="0">
              <a:latin typeface="Arial" panose="020B0604020202020204" pitchFamily="34" charset="0"/>
              <a:cs typeface="Arial" panose="020B0604020202020204" pitchFamily="34" charset="0"/>
            </a:endParaRPr>
          </a:p>
        </p:txBody>
      </p:sp>
      <p:pic>
        <p:nvPicPr>
          <p:cNvPr id="5" name="Picture 4" descr="A person standing in front of a computer&#10;&#10;Description automatically generated">
            <a:extLst>
              <a:ext uri="{FF2B5EF4-FFF2-40B4-BE49-F238E27FC236}">
                <a16:creationId xmlns:a16="http://schemas.microsoft.com/office/drawing/2014/main" id="{B1BFFB25-9169-4F4E-AB8A-0944D83212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2694" y="1210625"/>
            <a:ext cx="3370728" cy="2249899"/>
          </a:xfrm>
          <a:prstGeom prst="rect">
            <a:avLst/>
          </a:prstGeom>
        </p:spPr>
      </p:pic>
      <p:sp>
        <p:nvSpPr>
          <p:cNvPr id="14" name="Titel 1">
            <a:extLst>
              <a:ext uri="{FF2B5EF4-FFF2-40B4-BE49-F238E27FC236}">
                <a16:creationId xmlns:a16="http://schemas.microsoft.com/office/drawing/2014/main" id="{7E94D145-84F7-4777-919E-6862D1D64128}"/>
              </a:ext>
            </a:extLst>
          </p:cNvPr>
          <p:cNvSpPr txBox="1">
            <a:spLocks/>
          </p:cNvSpPr>
          <p:nvPr/>
        </p:nvSpPr>
        <p:spPr>
          <a:xfrm>
            <a:off x="8085740" y="3690406"/>
            <a:ext cx="2124635" cy="498567"/>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nl-NL" sz="2400" b="1" dirty="0">
                <a:latin typeface="Arial" panose="020B0604020202020204" pitchFamily="34" charset="0"/>
                <a:cs typeface="Arial" panose="020B0604020202020204" pitchFamily="34" charset="0"/>
              </a:rPr>
              <a:t>The “Merkel”</a:t>
            </a:r>
          </a:p>
        </p:txBody>
      </p:sp>
    </p:spTree>
    <p:extLst>
      <p:ext uri="{BB962C8B-B14F-4D97-AF65-F5344CB8AC3E}">
        <p14:creationId xmlns:p14="http://schemas.microsoft.com/office/powerpoint/2010/main" val="25710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3" y="1612574"/>
            <a:ext cx="8018054" cy="2771167"/>
          </a:xfrm>
        </p:spPr>
        <p:txBody>
          <a:bodyPr>
            <a:normAutofit/>
          </a:bodyPr>
          <a:lstStyle/>
          <a:p>
            <a:pPr marL="0" indent="0">
              <a:buNone/>
            </a:pPr>
            <a:r>
              <a:rPr lang="nl-NL" sz="2800" dirty="0">
                <a:latin typeface="Arial" panose="020B0604020202020204" pitchFamily="34" charset="0"/>
                <a:cs typeface="Arial" panose="020B0604020202020204" pitchFamily="34" charset="0"/>
              </a:rPr>
              <a:t>Speech </a:t>
            </a:r>
            <a:r>
              <a:rPr lang="nl-NL" sz="2800" dirty="0" err="1">
                <a:latin typeface="Arial" panose="020B0604020202020204" pitchFamily="34" charset="0"/>
                <a:cs typeface="Arial" panose="020B0604020202020204" pitchFamily="34" charset="0"/>
              </a:rPr>
              <a:t>structure</a:t>
            </a:r>
            <a:r>
              <a:rPr lang="nl-NL" sz="2800" dirty="0">
                <a:latin typeface="Arial" panose="020B0604020202020204" pitchFamily="34" charset="0"/>
                <a:cs typeface="Arial" panose="020B0604020202020204" pitchFamily="34" charset="0"/>
              </a:rPr>
              <a:t> </a:t>
            </a:r>
            <a:r>
              <a:rPr lang="nl-NL" sz="2800" dirty="0" err="1">
                <a:latin typeface="Arial" panose="020B0604020202020204" pitchFamily="34" charset="0"/>
                <a:cs typeface="Arial" panose="020B0604020202020204" pitchFamily="34" charset="0"/>
              </a:rPr>
              <a:t>for</a:t>
            </a:r>
            <a:r>
              <a:rPr lang="nl-NL" sz="2800" dirty="0">
                <a:latin typeface="Arial" panose="020B0604020202020204" pitchFamily="34" charset="0"/>
                <a:cs typeface="Arial" panose="020B0604020202020204" pitchFamily="34" charset="0"/>
              </a:rPr>
              <a:t> </a:t>
            </a:r>
            <a:r>
              <a:rPr lang="nl-NL" sz="2800" dirty="0" err="1">
                <a:latin typeface="Arial" panose="020B0604020202020204" pitchFamily="34" charset="0"/>
                <a:cs typeface="Arial" panose="020B0604020202020204" pitchFamily="34" charset="0"/>
              </a:rPr>
              <a:t>MUNs</a:t>
            </a:r>
            <a:endParaRPr lang="nl-NL" sz="2800" dirty="0">
              <a:latin typeface="Arial" panose="020B0604020202020204" pitchFamily="34" charset="0"/>
              <a:cs typeface="Arial" panose="020B0604020202020204" pitchFamily="34" charset="0"/>
            </a:endParaRPr>
          </a:p>
          <a:p>
            <a:pPr lvl="1"/>
            <a:endParaRPr lang="nl-NL" sz="2400" dirty="0">
              <a:latin typeface="Arial" panose="020B0604020202020204" pitchFamily="34" charset="0"/>
              <a:cs typeface="Arial" panose="020B0604020202020204" pitchFamily="34" charset="0"/>
            </a:endParaRPr>
          </a:p>
          <a:p>
            <a:pPr lvl="1">
              <a:buFont typeface="Wingdings" panose="05000000000000000000" pitchFamily="2" charset="2"/>
              <a:buChar char="§"/>
            </a:pPr>
            <a:r>
              <a:rPr lang="nl-NL" sz="2400" dirty="0">
                <a:latin typeface="Arial" panose="020B0604020202020204" pitchFamily="34" charset="0"/>
                <a:cs typeface="Arial" panose="020B0604020202020204" pitchFamily="34" charset="0"/>
              </a:rPr>
              <a:t>‘’</a:t>
            </a:r>
            <a:r>
              <a:rPr lang="nl-NL" sz="2400" dirty="0" err="1">
                <a:latin typeface="Arial" panose="020B0604020202020204" pitchFamily="34" charset="0"/>
                <a:cs typeface="Arial" panose="020B0604020202020204" pitchFamily="34" charset="0"/>
              </a:rPr>
              <a:t>Honourable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chair</a:t>
            </a:r>
            <a:r>
              <a:rPr lang="nl-NL" sz="2400" dirty="0">
                <a:latin typeface="Arial" panose="020B0604020202020204" pitchFamily="34" charset="0"/>
                <a:cs typeface="Arial" panose="020B0604020202020204" pitchFamily="34" charset="0"/>
              </a:rPr>
              <a:t>(s), </a:t>
            </a:r>
            <a:r>
              <a:rPr lang="nl-NL" sz="2400" dirty="0" err="1">
                <a:latin typeface="Arial" panose="020B0604020202020204" pitchFamily="34" charset="0"/>
                <a:cs typeface="Arial" panose="020B0604020202020204" pitchFamily="34" charset="0"/>
              </a:rPr>
              <a:t>honourable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delegates</a:t>
            </a:r>
            <a:r>
              <a:rPr lang="nl-NL" sz="2400" dirty="0">
                <a:latin typeface="Arial" panose="020B0604020202020204" pitchFamily="34" charset="0"/>
                <a:cs typeface="Arial" panose="020B0604020202020204" pitchFamily="34" charset="0"/>
              </a:rPr>
              <a:t>..’’</a:t>
            </a:r>
          </a:p>
          <a:p>
            <a:pPr lvl="1">
              <a:buFont typeface="Wingdings" panose="05000000000000000000" pitchFamily="2" charset="2"/>
              <a:buChar char="§"/>
            </a:pPr>
            <a:r>
              <a:rPr lang="nl-NL" sz="2400" dirty="0" err="1">
                <a:latin typeface="Arial" panose="020B0604020202020204" pitchFamily="34" charset="0"/>
                <a:cs typeface="Arial" panose="020B0604020202020204" pitchFamily="34" charset="0"/>
              </a:rPr>
              <a:t>Speak</a:t>
            </a:r>
            <a:r>
              <a:rPr lang="nl-NL" sz="2400" dirty="0">
                <a:latin typeface="Arial" panose="020B0604020202020204" pitchFamily="34" charset="0"/>
                <a:cs typeface="Arial" panose="020B0604020202020204" pitchFamily="34" charset="0"/>
              </a:rPr>
              <a:t> on </a:t>
            </a:r>
            <a:r>
              <a:rPr lang="nl-NL" sz="2400" dirty="0" err="1">
                <a:latin typeface="Arial" panose="020B0604020202020204" pitchFamily="34" charset="0"/>
                <a:cs typeface="Arial" panose="020B0604020202020204" pitchFamily="34" charset="0"/>
              </a:rPr>
              <a:t>behalf</a:t>
            </a:r>
            <a:r>
              <a:rPr lang="nl-NL" sz="2400" dirty="0">
                <a:latin typeface="Arial" panose="020B0604020202020204" pitchFamily="34" charset="0"/>
                <a:cs typeface="Arial" panose="020B0604020202020204" pitchFamily="34" charset="0"/>
              </a:rPr>
              <a:t> of </a:t>
            </a:r>
            <a:r>
              <a:rPr lang="nl-NL" sz="2400" dirty="0" err="1">
                <a:latin typeface="Arial" panose="020B0604020202020204" pitchFamily="34" charset="0"/>
                <a:cs typeface="Arial" panose="020B0604020202020204" pitchFamily="34" charset="0"/>
              </a:rPr>
              <a:t>your</a:t>
            </a:r>
            <a:r>
              <a:rPr lang="nl-NL" sz="2400" dirty="0">
                <a:latin typeface="Arial" panose="020B0604020202020204" pitchFamily="34" charset="0"/>
                <a:cs typeface="Arial" panose="020B0604020202020204" pitchFamily="34" charset="0"/>
              </a:rPr>
              <a:t> country!</a:t>
            </a:r>
          </a:p>
          <a:p>
            <a:pPr lvl="1">
              <a:buFont typeface="Wingdings" panose="05000000000000000000" pitchFamily="2" charset="2"/>
              <a:buChar char="§"/>
            </a:pPr>
            <a:r>
              <a:rPr lang="nl-NL" sz="2400" dirty="0">
                <a:latin typeface="Arial" panose="020B0604020202020204" pitchFamily="34" charset="0"/>
                <a:cs typeface="Arial" panose="020B0604020202020204" pitchFamily="34" charset="0"/>
              </a:rPr>
              <a:t>‘</a:t>
            </a:r>
            <a:r>
              <a:rPr lang="nl-NL" sz="2400" b="1" u="sng" dirty="0">
                <a:latin typeface="Arial" panose="020B0604020202020204" pitchFamily="34" charset="0"/>
                <a:cs typeface="Arial" panose="020B0604020202020204" pitchFamily="34" charset="0"/>
              </a:rPr>
              <a:t>’We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would</a:t>
            </a:r>
            <a:r>
              <a:rPr lang="nl-NL" sz="2400" dirty="0">
                <a:latin typeface="Arial" panose="020B0604020202020204" pitchFamily="34" charset="0"/>
                <a:cs typeface="Arial" panose="020B0604020202020204" pitchFamily="34" charset="0"/>
              </a:rPr>
              <a:t> like </a:t>
            </a:r>
            <a:r>
              <a:rPr lang="nl-NL" sz="2400" dirty="0" err="1">
                <a:latin typeface="Arial" panose="020B0604020202020204" pitchFamily="34" charset="0"/>
                <a:cs typeface="Arial" panose="020B0604020202020204" pitchFamily="34" charset="0"/>
              </a:rPr>
              <a:t>to</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yield</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our</a:t>
            </a:r>
            <a:r>
              <a:rPr lang="nl-NL" sz="2400" dirty="0">
                <a:latin typeface="Arial" panose="020B0604020202020204" pitchFamily="34" charset="0"/>
                <a:cs typeface="Arial" panose="020B0604020202020204" pitchFamily="34" charset="0"/>
              </a:rPr>
              <a:t> time back </a:t>
            </a:r>
            <a:r>
              <a:rPr lang="nl-NL" sz="2400" dirty="0" err="1">
                <a:latin typeface="Arial" panose="020B0604020202020204" pitchFamily="34" charset="0"/>
                <a:cs typeface="Arial" panose="020B0604020202020204" pitchFamily="34" charset="0"/>
              </a:rPr>
              <a:t>to</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the</a:t>
            </a:r>
            <a:r>
              <a:rPr lang="nl-NL" sz="2400" dirty="0">
                <a:latin typeface="Arial" panose="020B0604020202020204" pitchFamily="34" charset="0"/>
                <a:cs typeface="Arial" panose="020B0604020202020204" pitchFamily="34" charset="0"/>
              </a:rPr>
              <a:t> </a:t>
            </a:r>
            <a:r>
              <a:rPr lang="nl-NL" sz="2400" dirty="0" err="1">
                <a:latin typeface="Arial" panose="020B0604020202020204" pitchFamily="34" charset="0"/>
                <a:cs typeface="Arial" panose="020B0604020202020204" pitchFamily="34" charset="0"/>
              </a:rPr>
              <a:t>chair</a:t>
            </a:r>
            <a:r>
              <a:rPr lang="nl-NL" sz="2400" dirty="0">
                <a:latin typeface="Arial" panose="020B0604020202020204" pitchFamily="34" charset="0"/>
                <a:cs typeface="Arial" panose="020B0604020202020204" pitchFamily="34" charset="0"/>
              </a:rPr>
              <a:t>.’’</a:t>
            </a:r>
          </a:p>
          <a:p>
            <a:pPr marL="0" indent="0">
              <a:buNone/>
            </a:pPr>
            <a:endParaRPr lang="nl-NL" sz="28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89521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 y="-376"/>
            <a:ext cx="12188652" cy="6857990"/>
          </a:xfrm>
          <a:prstGeom prst="rect">
            <a:avLst/>
          </a:prstGeom>
        </p:spPr>
      </p:pic>
      <p:sp>
        <p:nvSpPr>
          <p:cNvPr id="11" name="Rectangle 10">
            <a:extLst>
              <a:ext uri="{FF2B5EF4-FFF2-40B4-BE49-F238E27FC236}">
                <a16:creationId xmlns:a16="http://schemas.microsoft.com/office/drawing/2014/main" id="{BC46CD03-D076-40A3-9AA4-2B7BB288B16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title="Side bar">
            <a:extLst>
              <a:ext uri="{FF2B5EF4-FFF2-40B4-BE49-F238E27FC236}">
                <a16:creationId xmlns:a16="http://schemas.microsoft.com/office/drawing/2014/main" id="{88D28697-83F7-4C09-A9B2-6CAA5885562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el 1"/>
          <p:cNvSpPr>
            <a:spLocks noGrp="1"/>
          </p:cNvSpPr>
          <p:nvPr>
            <p:ph type="title"/>
          </p:nvPr>
        </p:nvSpPr>
        <p:spPr>
          <a:xfrm>
            <a:off x="1371600" y="685800"/>
            <a:ext cx="9601200" cy="1485900"/>
          </a:xfrm>
        </p:spPr>
        <p:txBody>
          <a:bodyPr>
            <a:normAutofit/>
          </a:bodyPr>
          <a:lstStyle/>
          <a:p>
            <a:r>
              <a:rPr lang="nl-NL" b="1" dirty="0">
                <a:latin typeface="Arial" panose="020B0604020202020204" pitchFamily="34" charset="0"/>
                <a:cs typeface="Arial" panose="020B0604020202020204" pitchFamily="34" charset="0"/>
              </a:rPr>
              <a:t>Public </a:t>
            </a:r>
            <a:r>
              <a:rPr lang="nl-NL" b="1" dirty="0" err="1">
                <a:latin typeface="Arial" panose="020B0604020202020204" pitchFamily="34" charset="0"/>
                <a:cs typeface="Arial" panose="020B0604020202020204" pitchFamily="34" charset="0"/>
              </a:rPr>
              <a:t>Speaking</a:t>
            </a:r>
            <a:endParaRPr lang="nl-NL" b="1" dirty="0">
              <a:latin typeface="Arial" panose="020B0604020202020204" pitchFamily="34" charset="0"/>
              <a:cs typeface="Arial" panose="020B0604020202020204" pitchFamily="34" charset="0"/>
            </a:endParaRPr>
          </a:p>
        </p:txBody>
      </p:sp>
      <p:sp>
        <p:nvSpPr>
          <p:cNvPr id="3" name="Tijdelijke aanduiding voor inhoud 2"/>
          <p:cNvSpPr>
            <a:spLocks noGrp="1"/>
          </p:cNvSpPr>
          <p:nvPr>
            <p:ph idx="1"/>
          </p:nvPr>
        </p:nvSpPr>
        <p:spPr>
          <a:xfrm>
            <a:off x="1367993" y="1428938"/>
            <a:ext cx="8923705" cy="742950"/>
          </a:xfrm>
        </p:spPr>
        <p:txBody>
          <a:bodyPr>
            <a:normAutofit/>
          </a:bodyPr>
          <a:lstStyle/>
          <a:p>
            <a:pPr marL="0" indent="0">
              <a:buNone/>
            </a:pPr>
            <a:r>
              <a:rPr lang="en-US" sz="3200" dirty="0">
                <a:latin typeface="Arial" panose="020B0604020202020204" pitchFamily="34" charset="0"/>
                <a:cs typeface="Arial" panose="020B0604020202020204" pitchFamily="34" charset="0"/>
              </a:rPr>
              <a:t>Speech exercise!</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
        <p:nvSpPr>
          <p:cNvPr id="8" name="Tijdelijke aanduiding voor inhoud 2">
            <a:extLst>
              <a:ext uri="{FF2B5EF4-FFF2-40B4-BE49-F238E27FC236}">
                <a16:creationId xmlns:a16="http://schemas.microsoft.com/office/drawing/2014/main" id="{095CCB65-6F4E-4E75-99C5-7E5D94E38272}"/>
              </a:ext>
            </a:extLst>
          </p:cNvPr>
          <p:cNvSpPr txBox="1">
            <a:spLocks/>
          </p:cNvSpPr>
          <p:nvPr/>
        </p:nvSpPr>
        <p:spPr>
          <a:xfrm>
            <a:off x="1219200" y="1805595"/>
            <a:ext cx="9353795" cy="1816426"/>
          </a:xfrm>
          <a:prstGeom prst="rect">
            <a:avLst/>
          </a:prstGeom>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indent="0">
              <a:buFont typeface="Franklin Gothic Book" panose="020B0503020102020204" pitchFamily="34" charset="0"/>
              <a:buNone/>
            </a:pPr>
            <a:endParaRPr lang="en-US" sz="2200" dirty="0">
              <a:latin typeface="Arial" panose="020B0604020202020204" pitchFamily="34" charset="0"/>
              <a:cs typeface="Arial" panose="020B0604020202020204" pitchFamily="34" charset="0"/>
            </a:endParaRPr>
          </a:p>
          <a:p>
            <a:r>
              <a:rPr lang="en-US" sz="2200" b="1" dirty="0">
                <a:latin typeface="Arial" panose="020B0604020202020204" pitchFamily="34" charset="0"/>
                <a:cs typeface="Arial" panose="020B0604020202020204" pitchFamily="34" charset="0"/>
              </a:rPr>
              <a:t>The Bunker Scenario</a:t>
            </a:r>
          </a:p>
          <a:p>
            <a:pPr lvl="1"/>
            <a:r>
              <a:rPr lang="en-US" sz="2200" dirty="0">
                <a:latin typeface="Arial" panose="020B0604020202020204" pitchFamily="34" charset="0"/>
                <a:cs typeface="Arial" panose="020B0604020202020204" pitchFamily="34" charset="0"/>
              </a:rPr>
              <a:t>There is a terrible zombie apocalypse! There is a bunker available, but it has limited capacity… The goal is to prove yourself to the group and convince them that you </a:t>
            </a:r>
            <a:r>
              <a:rPr lang="en-US" sz="2200" b="1" dirty="0">
                <a:latin typeface="Arial" panose="020B0604020202020204" pitchFamily="34" charset="0"/>
                <a:cs typeface="Arial" panose="020B0604020202020204" pitchFamily="34" charset="0"/>
              </a:rPr>
              <a:t>absolutely </a:t>
            </a:r>
            <a:r>
              <a:rPr lang="en-US" sz="2200" dirty="0">
                <a:latin typeface="Arial" panose="020B0604020202020204" pitchFamily="34" charset="0"/>
                <a:cs typeface="Arial" panose="020B0604020202020204" pitchFamily="34" charset="0"/>
              </a:rPr>
              <a:t>must get into the bunker. </a:t>
            </a:r>
          </a:p>
          <a:p>
            <a:pPr lvl="1"/>
            <a:r>
              <a:rPr lang="en-US" sz="2200" dirty="0">
                <a:latin typeface="Arial" panose="020B0604020202020204" pitchFamily="34" charset="0"/>
                <a:cs typeface="Arial" panose="020B0604020202020204" pitchFamily="34" charset="0"/>
              </a:rPr>
              <a:t>20 minutes preparation time</a:t>
            </a:r>
          </a:p>
          <a:p>
            <a:pPr lvl="1"/>
            <a:r>
              <a:rPr lang="en-US" sz="2200" dirty="0">
                <a:latin typeface="Arial" panose="020B0604020202020204" pitchFamily="34" charset="0"/>
                <a:cs typeface="Arial" panose="020B0604020202020204" pitchFamily="34" charset="0"/>
              </a:rPr>
              <a:t>1 – 2 minute speech</a:t>
            </a:r>
          </a:p>
        </p:txBody>
      </p:sp>
    </p:spTree>
    <p:extLst>
      <p:ext uri="{BB962C8B-B14F-4D97-AF65-F5344CB8AC3E}">
        <p14:creationId xmlns:p14="http://schemas.microsoft.com/office/powerpoint/2010/main" val="134384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420DC84E-14FB-48AA-B64D-D95A4FCE538E}"/>
              </a:ext>
            </a:extLst>
          </p:cNvPr>
          <p:cNvSpPr>
            <a:spLocks noGrp="1"/>
          </p:cNvSpPr>
          <p:nvPr>
            <p:ph type="body" idx="1"/>
          </p:nvPr>
        </p:nvSpPr>
        <p:spPr/>
        <p:txBody>
          <a:bodyPr>
            <a:normAutofit/>
          </a:bodyPr>
          <a:lstStyle/>
          <a:p>
            <a:pPr marL="0" indent="0" algn="ctr">
              <a:buNone/>
            </a:pPr>
            <a:r>
              <a:rPr lang="en-GB" sz="6000" dirty="0">
                <a:latin typeface="Arial" charset="0"/>
                <a:ea typeface="Arial" charset="0"/>
                <a:cs typeface="Arial" charset="0"/>
              </a:rPr>
              <a:t>Thank you for listening!</a:t>
            </a:r>
          </a:p>
          <a:p>
            <a:pPr marL="0" indent="0" algn="ctr">
              <a:buNone/>
            </a:pPr>
            <a:r>
              <a:rPr lang="en-GB" sz="6000" dirty="0">
                <a:latin typeface="Arial" charset="0"/>
                <a:ea typeface="Arial" charset="0"/>
                <a:cs typeface="Arial" charset="0"/>
              </a:rPr>
              <a:t>Any questions?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1698" y="5097810"/>
            <a:ext cx="1900302" cy="2221357"/>
          </a:xfrm>
          <a:prstGeom prst="rect">
            <a:avLst/>
          </a:prstGeom>
        </p:spPr>
      </p:pic>
    </p:spTree>
    <p:extLst>
      <p:ext uri="{BB962C8B-B14F-4D97-AF65-F5344CB8AC3E}">
        <p14:creationId xmlns:p14="http://schemas.microsoft.com/office/powerpoint/2010/main" val="20550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rop">
  <a:themeElements>
    <a:clrScheme name="Blauwgro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B432539895A34F81AC7C1A5F7CB175" ma:contentTypeVersion="2" ma:contentTypeDescription="Create a new document." ma:contentTypeScope="" ma:versionID="ba8977825fcb80021fc1c524149d8c14">
  <xsd:schema xmlns:xsd="http://www.w3.org/2001/XMLSchema" xmlns:xs="http://www.w3.org/2001/XMLSchema" xmlns:p="http://schemas.microsoft.com/office/2006/metadata/properties" xmlns:ns2="2230a587-8e58-409e-9bc2-aab1e7acca85" targetNamespace="http://schemas.microsoft.com/office/2006/metadata/properties" ma:root="true" ma:fieldsID="c1e0b0f14df7b901d10a2c8135d62b3e" ns2:_="">
    <xsd:import namespace="2230a587-8e58-409e-9bc2-aab1e7acca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30a587-8e58-409e-9bc2-aab1e7acca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32AAB7-6B88-4606-92AD-86EF6EE964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230a587-8e58-409e-9bc2-aab1e7acca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214844-E616-408B-9537-F2B13D6AFABB}">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2230a587-8e58-409e-9bc2-aab1e7acca85"/>
    <ds:schemaRef ds:uri="http://www.w3.org/XML/1998/namespace"/>
  </ds:schemaRefs>
</ds:datastoreItem>
</file>

<file path=customXml/itemProps3.xml><?xml version="1.0" encoding="utf-8"?>
<ds:datastoreItem xmlns:ds="http://schemas.openxmlformats.org/officeDocument/2006/customXml" ds:itemID="{410941FA-5F25-46F8-89B3-263833CAA8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2517</TotalTime>
  <Words>1978</Words>
  <Application>Microsoft Office PowerPoint</Application>
  <PresentationFormat>Widescreen</PresentationFormat>
  <Paragraphs>280</Paragraphs>
  <Slides>33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Franklin Gothic Book</vt:lpstr>
      <vt:lpstr>Kommon Grotesk</vt:lpstr>
      <vt:lpstr>League Gothic</vt:lpstr>
      <vt:lpstr>Wingdings</vt:lpstr>
      <vt:lpstr>Crop</vt:lpstr>
      <vt:lpstr>Assen Model  United Nations </vt:lpstr>
      <vt:lpstr>Content</vt:lpstr>
      <vt:lpstr>SCHEDULE</vt:lpstr>
      <vt:lpstr>What is the UN?</vt:lpstr>
      <vt:lpstr>What is MUN?</vt:lpstr>
      <vt:lpstr>Set-up (AS)MUN</vt:lpstr>
      <vt:lpstr>ASMUN</vt:lpstr>
      <vt:lpstr>ASMUN</vt:lpstr>
      <vt:lpstr>Rules of Procedure </vt:lpstr>
      <vt:lpstr>Rules of Procedure Set-up MUN – General Speakers’ List (GSL)</vt:lpstr>
      <vt:lpstr>Set-up MUN – Yielding </vt:lpstr>
      <vt:lpstr>Set-up MUN - Points</vt:lpstr>
      <vt:lpstr>Set-up MUN – Unmoderated Caucus</vt:lpstr>
      <vt:lpstr>Set-up MUN – Moderated Caucus</vt:lpstr>
      <vt:lpstr>Set-up MUN – Motions </vt:lpstr>
      <vt:lpstr>Set-up MUN – Order</vt:lpstr>
      <vt:lpstr>Set-up MUN – Order exercise</vt:lpstr>
      <vt:lpstr>Set-up MUN – Draft resolutions</vt:lpstr>
      <vt:lpstr>Set-up MUN - Amendments</vt:lpstr>
      <vt:lpstr>Set-up MUN – Voting</vt:lpstr>
      <vt:lpstr>Set-up MUN – Position Papers</vt:lpstr>
      <vt:lpstr>Keep in mind:</vt:lpstr>
      <vt:lpstr>Mini-Mun</vt:lpstr>
      <vt:lpstr>RULES OF PROCEDURE</vt:lpstr>
      <vt:lpstr>Public Speaking</vt:lpstr>
      <vt:lpstr>Public Speaking</vt:lpstr>
      <vt:lpstr>Public Speaking</vt:lpstr>
      <vt:lpstr>Public Speaking</vt:lpstr>
      <vt:lpstr>Public Speaking</vt:lpstr>
      <vt:lpstr>Public Speaking</vt:lpstr>
      <vt:lpstr>Public Speaking</vt:lpstr>
      <vt:lpstr>Public Speaking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Assen Model  United Nations </dc:title>
  <dc:creator>Ruqaya Zaki</dc:creator>
  <cp:lastModifiedBy>Ruqaya Zaki</cp:lastModifiedBy>
  <cp:revision>28</cp:revision>
  <dcterms:created xsi:type="dcterms:W3CDTF">2019-12-01T12:14:39Z</dcterms:created>
  <dcterms:modified xsi:type="dcterms:W3CDTF">2019-12-04T22:07:01Z</dcterms:modified>
</cp:coreProperties>
</file>